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x="18288000" cy="10287000"/>
  <p:notesSz cx="6858000" cy="9144000"/>
  <p:embeddedFontLst>
    <p:embeddedFont>
      <p:font typeface="Arial MT Pro Bold" charset="1" panose="020B0802020202020204"/>
      <p:regular r:id="rId22"/>
    </p:embeddedFont>
    <p:embeddedFont>
      <p:font typeface="Arial MT Pro" charset="1" panose="020B0502020202020204"/>
      <p:regular r:id="rId23"/>
    </p:embeddedFont>
    <p:embeddedFont>
      <p:font typeface="Canva Sans" charset="1" panose="020B0503030501040103"/>
      <p:regular r:id="rId24"/>
    </p:embeddedFont>
    <p:embeddedFont>
      <p:font typeface="Public Sans" charset="1" panose="00000000000000000000"/>
      <p:regular r:id="rId25"/>
    </p:embeddedFont>
    <p:embeddedFont>
      <p:font typeface="Public Sans Bold" charset="1" panose="00000000000000000000"/>
      <p:regular r:id="rId26"/>
    </p:embeddedFont>
    <p:embeddedFont>
      <p:font typeface="Public Sans Italics" charset="1" panose="00000000000000000000"/>
      <p:regular r:id="rId27"/>
    </p:embeddedFont>
    <p:embeddedFont>
      <p:font typeface="Playfair Display" charset="1" panose="00000500000000000000"/>
      <p:regular r:id="rId2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https://ar5iv.labs.arxiv.org/html/2412.07448v2" TargetMode="External" Type="http://schemas.openxmlformats.org/officeDocument/2006/relationships/hyperlink"/></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6.png" Type="http://schemas.openxmlformats.org/officeDocument/2006/relationships/image"/><Relationship Id="rId4" Target="../media/image7.png" Type="http://schemas.openxmlformats.org/officeDocument/2006/relationships/image"/><Relationship Id="rId5" Target="../media/image8.png" Type="http://schemas.openxmlformats.org/officeDocument/2006/relationships/image"/><Relationship Id="rId6" Target="../media/image9.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10.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888" r="0" b="-8888"/>
            </a:stretch>
          </a:blipFill>
        </p:spPr>
      </p:sp>
      <p:grpSp>
        <p:nvGrpSpPr>
          <p:cNvPr name="Group 3" id="3"/>
          <p:cNvGrpSpPr/>
          <p:nvPr/>
        </p:nvGrpSpPr>
        <p:grpSpPr>
          <a:xfrm rot="0">
            <a:off x="0" y="4005631"/>
            <a:ext cx="15906750" cy="5410240"/>
            <a:chOff x="0" y="0"/>
            <a:chExt cx="4189432" cy="1424919"/>
          </a:xfrm>
        </p:grpSpPr>
        <p:sp>
          <p:nvSpPr>
            <p:cNvPr name="Freeform 4" id="4"/>
            <p:cNvSpPr/>
            <p:nvPr/>
          </p:nvSpPr>
          <p:spPr>
            <a:xfrm flipH="false" flipV="false" rot="0">
              <a:off x="0" y="0"/>
              <a:ext cx="4189432" cy="1424919"/>
            </a:xfrm>
            <a:custGeom>
              <a:avLst/>
              <a:gdLst/>
              <a:ahLst/>
              <a:cxnLst/>
              <a:rect r="r" b="b" t="t" l="l"/>
              <a:pathLst>
                <a:path h="1424919" w="4189432">
                  <a:moveTo>
                    <a:pt x="0" y="0"/>
                  </a:moveTo>
                  <a:lnTo>
                    <a:pt x="4189432" y="0"/>
                  </a:lnTo>
                  <a:lnTo>
                    <a:pt x="4189432" y="1424919"/>
                  </a:lnTo>
                  <a:lnTo>
                    <a:pt x="0" y="1424919"/>
                  </a:lnTo>
                  <a:close/>
                </a:path>
              </a:pathLst>
            </a:custGeom>
            <a:solidFill>
              <a:srgbClr val="101141"/>
            </a:solidFill>
          </p:spPr>
        </p:sp>
        <p:sp>
          <p:nvSpPr>
            <p:cNvPr name="TextBox 5" id="5"/>
            <p:cNvSpPr txBox="true"/>
            <p:nvPr/>
          </p:nvSpPr>
          <p:spPr>
            <a:xfrm>
              <a:off x="0" y="-38100"/>
              <a:ext cx="4189432" cy="1463019"/>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0" y="9258300"/>
            <a:ext cx="15906750" cy="157570"/>
            <a:chOff x="0" y="0"/>
            <a:chExt cx="21209000" cy="210094"/>
          </a:xfrm>
        </p:grpSpPr>
        <p:grpSp>
          <p:nvGrpSpPr>
            <p:cNvPr name="Group 7" id="7"/>
            <p:cNvGrpSpPr/>
            <p:nvPr/>
          </p:nvGrpSpPr>
          <p:grpSpPr>
            <a:xfrm rot="0">
              <a:off x="0" y="0"/>
              <a:ext cx="7068820" cy="210094"/>
              <a:chOff x="0" y="0"/>
              <a:chExt cx="1396310" cy="41500"/>
            </a:xfrm>
          </p:grpSpPr>
          <p:sp>
            <p:nvSpPr>
              <p:cNvPr name="Freeform 8" id="8"/>
              <p:cNvSpPr/>
              <p:nvPr/>
            </p:nvSpPr>
            <p:spPr>
              <a:xfrm flipH="false" flipV="false" rot="0">
                <a:off x="0" y="0"/>
                <a:ext cx="1396310" cy="41500"/>
              </a:xfrm>
              <a:custGeom>
                <a:avLst/>
                <a:gdLst/>
                <a:ahLst/>
                <a:cxnLst/>
                <a:rect r="r" b="b" t="t" l="l"/>
                <a:pathLst>
                  <a:path h="41500" w="1396310">
                    <a:moveTo>
                      <a:pt x="0" y="0"/>
                    </a:moveTo>
                    <a:lnTo>
                      <a:pt x="1396310" y="0"/>
                    </a:lnTo>
                    <a:lnTo>
                      <a:pt x="1396310" y="41500"/>
                    </a:lnTo>
                    <a:lnTo>
                      <a:pt x="0" y="41500"/>
                    </a:lnTo>
                    <a:close/>
                  </a:path>
                </a:pathLst>
              </a:custGeom>
              <a:solidFill>
                <a:srgbClr val="F5B72C"/>
              </a:solidFill>
            </p:spPr>
          </p:sp>
          <p:sp>
            <p:nvSpPr>
              <p:cNvPr name="TextBox 9" id="9"/>
              <p:cNvSpPr txBox="true"/>
              <p:nvPr/>
            </p:nvSpPr>
            <p:spPr>
              <a:xfrm>
                <a:off x="0" y="-38100"/>
                <a:ext cx="1396310" cy="79600"/>
              </a:xfrm>
              <a:prstGeom prst="rect">
                <a:avLst/>
              </a:prstGeom>
            </p:spPr>
            <p:txBody>
              <a:bodyPr anchor="ctr" rtlCol="false" tIns="50800" lIns="50800" bIns="50800" rIns="50800"/>
              <a:lstStyle/>
              <a:p>
                <a:pPr algn="ctr">
                  <a:lnSpc>
                    <a:spcPts val="2659"/>
                  </a:lnSpc>
                </a:pPr>
              </a:p>
            </p:txBody>
          </p:sp>
        </p:grpSp>
        <p:grpSp>
          <p:nvGrpSpPr>
            <p:cNvPr name="Group 10" id="10"/>
            <p:cNvGrpSpPr/>
            <p:nvPr/>
          </p:nvGrpSpPr>
          <p:grpSpPr>
            <a:xfrm rot="0">
              <a:off x="7070090" y="0"/>
              <a:ext cx="7068820" cy="210094"/>
              <a:chOff x="0" y="0"/>
              <a:chExt cx="1396310" cy="41500"/>
            </a:xfrm>
          </p:grpSpPr>
          <p:sp>
            <p:nvSpPr>
              <p:cNvPr name="Freeform 11" id="11"/>
              <p:cNvSpPr/>
              <p:nvPr/>
            </p:nvSpPr>
            <p:spPr>
              <a:xfrm flipH="false" flipV="false" rot="0">
                <a:off x="0" y="0"/>
                <a:ext cx="1396310" cy="41500"/>
              </a:xfrm>
              <a:custGeom>
                <a:avLst/>
                <a:gdLst/>
                <a:ahLst/>
                <a:cxnLst/>
                <a:rect r="r" b="b" t="t" l="l"/>
                <a:pathLst>
                  <a:path h="41500" w="1396310">
                    <a:moveTo>
                      <a:pt x="0" y="0"/>
                    </a:moveTo>
                    <a:lnTo>
                      <a:pt x="1396310" y="0"/>
                    </a:lnTo>
                    <a:lnTo>
                      <a:pt x="1396310" y="41500"/>
                    </a:lnTo>
                    <a:lnTo>
                      <a:pt x="0" y="41500"/>
                    </a:lnTo>
                    <a:close/>
                  </a:path>
                </a:pathLst>
              </a:custGeom>
              <a:solidFill>
                <a:srgbClr val="6FB9DA"/>
              </a:solidFill>
            </p:spPr>
          </p:sp>
          <p:sp>
            <p:nvSpPr>
              <p:cNvPr name="TextBox 12" id="12"/>
              <p:cNvSpPr txBox="true"/>
              <p:nvPr/>
            </p:nvSpPr>
            <p:spPr>
              <a:xfrm>
                <a:off x="0" y="-38100"/>
                <a:ext cx="1396310" cy="79600"/>
              </a:xfrm>
              <a:prstGeom prst="rect">
                <a:avLst/>
              </a:prstGeom>
            </p:spPr>
            <p:txBody>
              <a:bodyPr anchor="ctr" rtlCol="false" tIns="50800" lIns="50800" bIns="50800" rIns="50800"/>
              <a:lstStyle/>
              <a:p>
                <a:pPr algn="ctr">
                  <a:lnSpc>
                    <a:spcPts val="2659"/>
                  </a:lnSpc>
                </a:pPr>
              </a:p>
            </p:txBody>
          </p:sp>
        </p:grpSp>
        <p:grpSp>
          <p:nvGrpSpPr>
            <p:cNvPr name="Group 13" id="13"/>
            <p:cNvGrpSpPr/>
            <p:nvPr/>
          </p:nvGrpSpPr>
          <p:grpSpPr>
            <a:xfrm rot="0">
              <a:off x="14140180" y="0"/>
              <a:ext cx="7068820" cy="210094"/>
              <a:chOff x="0" y="0"/>
              <a:chExt cx="1396310" cy="41500"/>
            </a:xfrm>
          </p:grpSpPr>
          <p:sp>
            <p:nvSpPr>
              <p:cNvPr name="Freeform 14" id="14"/>
              <p:cNvSpPr/>
              <p:nvPr/>
            </p:nvSpPr>
            <p:spPr>
              <a:xfrm flipH="false" flipV="false" rot="0">
                <a:off x="0" y="0"/>
                <a:ext cx="1396310" cy="41500"/>
              </a:xfrm>
              <a:custGeom>
                <a:avLst/>
                <a:gdLst/>
                <a:ahLst/>
                <a:cxnLst/>
                <a:rect r="r" b="b" t="t" l="l"/>
                <a:pathLst>
                  <a:path h="41500" w="1396310">
                    <a:moveTo>
                      <a:pt x="0" y="0"/>
                    </a:moveTo>
                    <a:lnTo>
                      <a:pt x="1396310" y="0"/>
                    </a:lnTo>
                    <a:lnTo>
                      <a:pt x="1396310" y="41500"/>
                    </a:lnTo>
                    <a:lnTo>
                      <a:pt x="0" y="41500"/>
                    </a:lnTo>
                    <a:close/>
                  </a:path>
                </a:pathLst>
              </a:custGeom>
              <a:solidFill>
                <a:srgbClr val="FC0404"/>
              </a:solidFill>
            </p:spPr>
          </p:sp>
          <p:sp>
            <p:nvSpPr>
              <p:cNvPr name="TextBox 15" id="15"/>
              <p:cNvSpPr txBox="true"/>
              <p:nvPr/>
            </p:nvSpPr>
            <p:spPr>
              <a:xfrm>
                <a:off x="0" y="-38100"/>
                <a:ext cx="1396310" cy="79600"/>
              </a:xfrm>
              <a:prstGeom prst="rect">
                <a:avLst/>
              </a:prstGeom>
            </p:spPr>
            <p:txBody>
              <a:bodyPr anchor="ctr" rtlCol="false" tIns="50800" lIns="50800" bIns="50800" rIns="50800"/>
              <a:lstStyle/>
              <a:p>
                <a:pPr algn="ctr">
                  <a:lnSpc>
                    <a:spcPts val="2659"/>
                  </a:lnSpc>
                </a:pPr>
              </a:p>
            </p:txBody>
          </p:sp>
        </p:grpSp>
      </p:grpSp>
      <p:grpSp>
        <p:nvGrpSpPr>
          <p:cNvPr name="Group 16" id="16"/>
          <p:cNvGrpSpPr/>
          <p:nvPr/>
        </p:nvGrpSpPr>
        <p:grpSpPr>
          <a:xfrm rot="0">
            <a:off x="725746" y="4590476"/>
            <a:ext cx="3580003" cy="4240550"/>
            <a:chOff x="0" y="0"/>
            <a:chExt cx="4773338" cy="5654067"/>
          </a:xfrm>
        </p:grpSpPr>
        <p:sp>
          <p:nvSpPr>
            <p:cNvPr name="Freeform 17" id="17"/>
            <p:cNvSpPr/>
            <p:nvPr/>
          </p:nvSpPr>
          <p:spPr>
            <a:xfrm flipH="false" flipV="false" rot="0">
              <a:off x="0" y="0"/>
              <a:ext cx="4773338" cy="4634980"/>
            </a:xfrm>
            <a:custGeom>
              <a:avLst/>
              <a:gdLst/>
              <a:ahLst/>
              <a:cxnLst/>
              <a:rect r="r" b="b" t="t" l="l"/>
              <a:pathLst>
                <a:path h="4634980" w="4773338">
                  <a:moveTo>
                    <a:pt x="0" y="0"/>
                  </a:moveTo>
                  <a:lnTo>
                    <a:pt x="4773338" y="0"/>
                  </a:lnTo>
                  <a:lnTo>
                    <a:pt x="4773338" y="4634980"/>
                  </a:lnTo>
                  <a:lnTo>
                    <a:pt x="0" y="4634980"/>
                  </a:lnTo>
                  <a:lnTo>
                    <a:pt x="0" y="0"/>
                  </a:lnTo>
                  <a:close/>
                </a:path>
              </a:pathLst>
            </a:custGeom>
            <a:blipFill>
              <a:blip r:embed="rId3"/>
              <a:stretch>
                <a:fillRect l="-16552" t="-41382" r="-11858" b="-42609"/>
              </a:stretch>
            </a:blipFill>
          </p:spPr>
        </p:sp>
        <p:sp>
          <p:nvSpPr>
            <p:cNvPr name="Freeform 18" id="18"/>
            <p:cNvSpPr/>
            <p:nvPr/>
          </p:nvSpPr>
          <p:spPr>
            <a:xfrm flipH="false" flipV="false" rot="0">
              <a:off x="210934" y="4634980"/>
              <a:ext cx="4351469" cy="1019086"/>
            </a:xfrm>
            <a:custGeom>
              <a:avLst/>
              <a:gdLst/>
              <a:ahLst/>
              <a:cxnLst/>
              <a:rect r="r" b="b" t="t" l="l"/>
              <a:pathLst>
                <a:path h="1019086" w="4351469">
                  <a:moveTo>
                    <a:pt x="0" y="0"/>
                  </a:moveTo>
                  <a:lnTo>
                    <a:pt x="4351470" y="0"/>
                  </a:lnTo>
                  <a:lnTo>
                    <a:pt x="4351470" y="1019087"/>
                  </a:lnTo>
                  <a:lnTo>
                    <a:pt x="0" y="1019087"/>
                  </a:lnTo>
                  <a:lnTo>
                    <a:pt x="0" y="0"/>
                  </a:lnTo>
                  <a:close/>
                </a:path>
              </a:pathLst>
            </a:custGeom>
            <a:blipFill>
              <a:blip r:embed="rId4"/>
              <a:stretch>
                <a:fillRect l="-21369" t="-443908" r="-21026" b="-64120"/>
              </a:stretch>
            </a:blipFill>
          </p:spPr>
        </p:sp>
      </p:grpSp>
      <p:sp>
        <p:nvSpPr>
          <p:cNvPr name="TextBox 19" id="19"/>
          <p:cNvSpPr txBox="true"/>
          <p:nvPr/>
        </p:nvSpPr>
        <p:spPr>
          <a:xfrm rot="0">
            <a:off x="6276162" y="4725462"/>
            <a:ext cx="7887480" cy="495046"/>
          </a:xfrm>
          <a:prstGeom prst="rect">
            <a:avLst/>
          </a:prstGeom>
        </p:spPr>
        <p:txBody>
          <a:bodyPr anchor="t" rtlCol="false" tIns="0" lIns="0" bIns="0" rIns="0">
            <a:spAutoFit/>
          </a:bodyPr>
          <a:lstStyle/>
          <a:p>
            <a:pPr algn="ctr">
              <a:lnSpc>
                <a:spcPts val="3688"/>
              </a:lnSpc>
              <a:spcBef>
                <a:spcPct val="0"/>
              </a:spcBef>
            </a:pPr>
            <a:r>
              <a:rPr lang="en-US" b="true" sz="2634">
                <a:solidFill>
                  <a:srgbClr val="FFFFFF"/>
                </a:solidFill>
                <a:latin typeface="Arial MT Pro Bold"/>
                <a:ea typeface="Arial MT Pro Bold"/>
                <a:cs typeface="Arial MT Pro Bold"/>
                <a:sym typeface="Arial MT Pro Bold"/>
              </a:rPr>
              <a:t>C</a:t>
            </a:r>
            <a:r>
              <a:rPr lang="en-US" b="true" sz="2634">
                <a:solidFill>
                  <a:srgbClr val="FFFFFF"/>
                </a:solidFill>
                <a:latin typeface="Arial MT Pro Bold"/>
                <a:ea typeface="Arial MT Pro Bold"/>
                <a:cs typeface="Arial MT Pro Bold"/>
                <a:sym typeface="Arial MT Pro Bold"/>
              </a:rPr>
              <a:t>S F429</a:t>
            </a:r>
            <a:r>
              <a:rPr lang="en-US" sz="2634">
                <a:solidFill>
                  <a:srgbClr val="FFFFFF"/>
                </a:solidFill>
                <a:latin typeface="Arial MT Pro"/>
                <a:ea typeface="Arial MT Pro"/>
                <a:cs typeface="Arial MT Pro"/>
                <a:sym typeface="Arial MT Pro"/>
              </a:rPr>
              <a:t> | Natural Language Processing</a:t>
            </a:r>
          </a:p>
        </p:txBody>
      </p:sp>
      <p:sp>
        <p:nvSpPr>
          <p:cNvPr name="TextBox 20" id="20"/>
          <p:cNvSpPr txBox="true"/>
          <p:nvPr/>
        </p:nvSpPr>
        <p:spPr>
          <a:xfrm rot="0">
            <a:off x="5351752" y="5242047"/>
            <a:ext cx="9736301" cy="1247140"/>
          </a:xfrm>
          <a:prstGeom prst="rect">
            <a:avLst/>
          </a:prstGeom>
        </p:spPr>
        <p:txBody>
          <a:bodyPr anchor="t" rtlCol="false" tIns="0" lIns="0" bIns="0" rIns="0">
            <a:spAutoFit/>
          </a:bodyPr>
          <a:lstStyle/>
          <a:p>
            <a:pPr algn="ctr">
              <a:lnSpc>
                <a:spcPts val="4759"/>
              </a:lnSpc>
              <a:spcBef>
                <a:spcPct val="0"/>
              </a:spcBef>
            </a:pPr>
            <a:r>
              <a:rPr lang="en-US" b="true" sz="3399">
                <a:solidFill>
                  <a:srgbClr val="FFFFFF"/>
                </a:solidFill>
                <a:latin typeface="Arial MT Pro Bold"/>
                <a:ea typeface="Arial MT Pro Bold"/>
                <a:cs typeface="Arial MT Pro Bold"/>
                <a:sym typeface="Arial MT Pro Bold"/>
              </a:rPr>
              <a:t>Reinforcement Learning–Based Dynamic Ensembling of Small LLMs</a:t>
            </a:r>
          </a:p>
        </p:txBody>
      </p:sp>
      <p:sp>
        <p:nvSpPr>
          <p:cNvPr name="TextBox 21" id="21"/>
          <p:cNvSpPr txBox="true"/>
          <p:nvPr/>
        </p:nvSpPr>
        <p:spPr>
          <a:xfrm rot="0">
            <a:off x="7088189" y="7558944"/>
            <a:ext cx="6807875" cy="1710690"/>
          </a:xfrm>
          <a:prstGeom prst="rect">
            <a:avLst/>
          </a:prstGeom>
        </p:spPr>
        <p:txBody>
          <a:bodyPr anchor="t" rtlCol="false" tIns="0" lIns="0" bIns="0" rIns="0">
            <a:spAutoFit/>
          </a:bodyPr>
          <a:lstStyle/>
          <a:p>
            <a:pPr algn="l">
              <a:lnSpc>
                <a:spcPts val="3359"/>
              </a:lnSpc>
              <a:spcBef>
                <a:spcPct val="0"/>
              </a:spcBef>
            </a:pPr>
            <a:r>
              <a:rPr lang="en-US" b="true" sz="2400">
                <a:solidFill>
                  <a:srgbClr val="FFFFFF"/>
                </a:solidFill>
                <a:latin typeface="Arial MT Pro Bold"/>
                <a:ea typeface="Arial MT Pro Bold"/>
                <a:cs typeface="Arial MT Pro Bold"/>
                <a:sym typeface="Arial MT Pro Bold"/>
              </a:rPr>
              <a:t>Gadamsetty Lakshmi Monish</a:t>
            </a:r>
            <a:r>
              <a:rPr lang="en-US" sz="2400">
                <a:solidFill>
                  <a:srgbClr val="FFFFFF"/>
                </a:solidFill>
                <a:latin typeface="Arial MT Pro"/>
                <a:ea typeface="Arial MT Pro"/>
                <a:cs typeface="Arial MT Pro"/>
                <a:sym typeface="Arial MT Pro"/>
              </a:rPr>
              <a:t> | 2023A7PS0602P</a:t>
            </a:r>
          </a:p>
          <a:p>
            <a:pPr algn="l">
              <a:lnSpc>
                <a:spcPts val="3359"/>
              </a:lnSpc>
              <a:spcBef>
                <a:spcPct val="0"/>
              </a:spcBef>
            </a:pPr>
            <a:r>
              <a:rPr lang="en-US" b="true" sz="2400">
                <a:solidFill>
                  <a:srgbClr val="FFFFFF"/>
                </a:solidFill>
                <a:latin typeface="Arial MT Pro Bold"/>
                <a:ea typeface="Arial MT Pro Bold"/>
                <a:cs typeface="Arial MT Pro Bold"/>
                <a:sym typeface="Arial MT Pro Bold"/>
              </a:rPr>
              <a:t>Amruth Srivatsan </a:t>
            </a:r>
            <a:r>
              <a:rPr lang="en-US" sz="2400">
                <a:solidFill>
                  <a:srgbClr val="FFFFFF"/>
                </a:solidFill>
                <a:latin typeface="Arial MT Pro"/>
                <a:ea typeface="Arial MT Pro"/>
                <a:cs typeface="Arial MT Pro"/>
                <a:sym typeface="Arial MT Pro"/>
              </a:rPr>
              <a:t>| 2023A7PS0026P</a:t>
            </a:r>
          </a:p>
          <a:p>
            <a:pPr algn="l">
              <a:lnSpc>
                <a:spcPts val="3359"/>
              </a:lnSpc>
              <a:spcBef>
                <a:spcPct val="0"/>
              </a:spcBef>
            </a:pPr>
            <a:r>
              <a:rPr lang="en-US" b="true" sz="2400">
                <a:solidFill>
                  <a:srgbClr val="FFFFFF"/>
                </a:solidFill>
                <a:latin typeface="Arial MT Pro Bold"/>
                <a:ea typeface="Arial MT Pro Bold"/>
                <a:cs typeface="Arial MT Pro Bold"/>
                <a:sym typeface="Arial MT Pro Bold"/>
              </a:rPr>
              <a:t>Samarth Agrawal </a:t>
            </a:r>
            <a:r>
              <a:rPr lang="en-US" sz="2400">
                <a:solidFill>
                  <a:srgbClr val="FFFFFF"/>
                </a:solidFill>
                <a:latin typeface="Arial MT Pro"/>
                <a:ea typeface="Arial MT Pro"/>
                <a:cs typeface="Arial MT Pro"/>
                <a:sym typeface="Arial MT Pro"/>
              </a:rPr>
              <a:t>| 2023A8PS0716P</a:t>
            </a:r>
          </a:p>
          <a:p>
            <a:pPr algn="l">
              <a:lnSpc>
                <a:spcPts val="3359"/>
              </a:lnSpc>
              <a:spcBef>
                <a:spcPct val="0"/>
              </a:spcBef>
            </a:pPr>
            <a:r>
              <a:rPr lang="en-US" b="true" sz="2400">
                <a:solidFill>
                  <a:srgbClr val="FFFFFF"/>
                </a:solidFill>
                <a:latin typeface="Arial MT Pro Bold"/>
                <a:ea typeface="Arial MT Pro Bold"/>
                <a:cs typeface="Arial MT Pro Bold"/>
                <a:sym typeface="Arial MT Pro Bold"/>
              </a:rPr>
              <a:t>Dosi Rushil </a:t>
            </a:r>
            <a:r>
              <a:rPr lang="en-US" sz="2400">
                <a:solidFill>
                  <a:srgbClr val="FFFFFF"/>
                </a:solidFill>
                <a:latin typeface="Arial MT Pro"/>
                <a:ea typeface="Arial MT Pro"/>
                <a:cs typeface="Arial MT Pro"/>
                <a:sym typeface="Arial MT Pro"/>
              </a:rPr>
              <a:t>| 2023A7PS0023P</a:t>
            </a:r>
          </a:p>
        </p:txBody>
      </p:sp>
      <p:sp>
        <p:nvSpPr>
          <p:cNvPr name="TextBox 22" id="22"/>
          <p:cNvSpPr txBox="true"/>
          <p:nvPr/>
        </p:nvSpPr>
        <p:spPr>
          <a:xfrm rot="0">
            <a:off x="8881985" y="7143654"/>
            <a:ext cx="3220283" cy="453390"/>
          </a:xfrm>
          <a:prstGeom prst="rect">
            <a:avLst/>
          </a:prstGeom>
        </p:spPr>
        <p:txBody>
          <a:bodyPr anchor="t" rtlCol="false" tIns="0" lIns="0" bIns="0" rIns="0">
            <a:spAutoFit/>
          </a:bodyPr>
          <a:lstStyle/>
          <a:p>
            <a:pPr algn="l">
              <a:lnSpc>
                <a:spcPts val="3359"/>
              </a:lnSpc>
              <a:spcBef>
                <a:spcPct val="0"/>
              </a:spcBef>
            </a:pPr>
            <a:r>
              <a:rPr lang="en-US" b="true" sz="2400">
                <a:solidFill>
                  <a:srgbClr val="FFFFFF"/>
                </a:solidFill>
                <a:latin typeface="Arial MT Pro Bold"/>
                <a:ea typeface="Arial MT Pro Bold"/>
                <a:cs typeface="Arial MT Pro Bold"/>
                <a:sym typeface="Arial MT Pro Bold"/>
              </a:rPr>
              <a:t>End-sem Presentation</a:t>
            </a:r>
          </a:p>
        </p:txBody>
      </p:sp>
      <p:sp>
        <p:nvSpPr>
          <p:cNvPr name="TextBox 23" id="23"/>
          <p:cNvSpPr txBox="true"/>
          <p:nvPr/>
        </p:nvSpPr>
        <p:spPr>
          <a:xfrm rot="0">
            <a:off x="4899654" y="6605975"/>
            <a:ext cx="10640497" cy="323215"/>
          </a:xfrm>
          <a:prstGeom prst="rect">
            <a:avLst/>
          </a:prstGeom>
        </p:spPr>
        <p:txBody>
          <a:bodyPr anchor="t" rtlCol="false" tIns="0" lIns="0" bIns="0" rIns="0">
            <a:spAutoFit/>
          </a:bodyPr>
          <a:lstStyle/>
          <a:p>
            <a:pPr algn="ctr">
              <a:lnSpc>
                <a:spcPts val="2659"/>
              </a:lnSpc>
              <a:spcBef>
                <a:spcPct val="0"/>
              </a:spcBef>
            </a:pPr>
            <a:r>
              <a:rPr lang="en-US" sz="1899">
                <a:solidFill>
                  <a:srgbClr val="FFFFFF"/>
                </a:solidFill>
                <a:latin typeface="Canva Sans"/>
                <a:ea typeface="Canva Sans"/>
                <a:cs typeface="Canva Sans"/>
                <a:sym typeface="Canva Sans"/>
              </a:rPr>
              <a:t>Paper - Hu,J.etal. (2024). Dynamic ensemble reasoning for LLM experts. </a:t>
            </a:r>
            <a:r>
              <a:rPr lang="en-US" sz="1899" u="sng">
                <a:solidFill>
                  <a:srgbClr val="FFFFFF"/>
                </a:solidFill>
                <a:latin typeface="Canva Sans"/>
                <a:ea typeface="Canva Sans"/>
                <a:cs typeface="Canva Sans"/>
                <a:sym typeface="Canva Sans"/>
                <a:hlinkClick r:id="rId5" tooltip="https://ar5iv.labs.arxiv.org/html/2412.07448v2"/>
              </a:rPr>
              <a:t>arXiv:2412.07448v2</a:t>
            </a:r>
            <a:r>
              <a:rPr lang="en-US" sz="1899">
                <a:solidFill>
                  <a:srgbClr val="FFFFFF"/>
                </a:solidFill>
                <a:latin typeface="Canva Sans"/>
                <a:ea typeface="Canva Sans"/>
                <a:cs typeface="Canva Sans"/>
                <a:sym typeface="Canva Sans"/>
              </a:rPr>
              <a:t>  </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1723160" y="0"/>
            <a:ext cx="5974212" cy="1379029"/>
          </a:xfrm>
          <a:custGeom>
            <a:avLst/>
            <a:gdLst/>
            <a:ahLst/>
            <a:cxnLst/>
            <a:rect r="r" b="b" t="t" l="l"/>
            <a:pathLst>
              <a:path h="1379029" w="5974212">
                <a:moveTo>
                  <a:pt x="0" y="0"/>
                </a:moveTo>
                <a:lnTo>
                  <a:pt x="5974212" y="0"/>
                </a:lnTo>
                <a:lnTo>
                  <a:pt x="5974212" y="1379029"/>
                </a:lnTo>
                <a:lnTo>
                  <a:pt x="0" y="1379029"/>
                </a:lnTo>
                <a:lnTo>
                  <a:pt x="0" y="0"/>
                </a:lnTo>
                <a:close/>
              </a:path>
            </a:pathLst>
          </a:custGeom>
          <a:blipFill>
            <a:blip r:embed="rId2"/>
            <a:stretch>
              <a:fillRect l="0" t="-4600" r="0" b="-2240"/>
            </a:stretch>
          </a:blipFill>
        </p:spPr>
      </p:sp>
      <p:grpSp>
        <p:nvGrpSpPr>
          <p:cNvPr name="Group 3" id="3"/>
          <p:cNvGrpSpPr/>
          <p:nvPr/>
        </p:nvGrpSpPr>
        <p:grpSpPr>
          <a:xfrm rot="0">
            <a:off x="0" y="2342548"/>
            <a:ext cx="14287500" cy="95250"/>
            <a:chOff x="0" y="0"/>
            <a:chExt cx="19050000" cy="127000"/>
          </a:xfrm>
        </p:grpSpPr>
        <p:grpSp>
          <p:nvGrpSpPr>
            <p:cNvPr name="Group 4" id="4"/>
            <p:cNvGrpSpPr/>
            <p:nvPr/>
          </p:nvGrpSpPr>
          <p:grpSpPr>
            <a:xfrm rot="0">
              <a:off x="0" y="0"/>
              <a:ext cx="6350000" cy="127000"/>
              <a:chOff x="0" y="0"/>
              <a:chExt cx="1254321" cy="25086"/>
            </a:xfrm>
          </p:grpSpPr>
          <p:sp>
            <p:nvSpPr>
              <p:cNvPr name="Freeform 5" id="5"/>
              <p:cNvSpPr/>
              <p:nvPr/>
            </p:nvSpPr>
            <p:spPr>
              <a:xfrm flipH="false" flipV="false" rot="0">
                <a:off x="0" y="0"/>
                <a:ext cx="1254321" cy="25086"/>
              </a:xfrm>
              <a:custGeom>
                <a:avLst/>
                <a:gdLst/>
                <a:ahLst/>
                <a:cxnLst/>
                <a:rect r="r" b="b" t="t" l="l"/>
                <a:pathLst>
                  <a:path h="25086" w="1254321">
                    <a:moveTo>
                      <a:pt x="0" y="0"/>
                    </a:moveTo>
                    <a:lnTo>
                      <a:pt x="1254321" y="0"/>
                    </a:lnTo>
                    <a:lnTo>
                      <a:pt x="1254321" y="25086"/>
                    </a:lnTo>
                    <a:lnTo>
                      <a:pt x="0" y="25086"/>
                    </a:lnTo>
                    <a:close/>
                  </a:path>
                </a:pathLst>
              </a:custGeom>
              <a:solidFill>
                <a:srgbClr val="F5B72C"/>
              </a:solidFill>
            </p:spPr>
          </p:sp>
          <p:sp>
            <p:nvSpPr>
              <p:cNvPr name="TextBox 6" id="6"/>
              <p:cNvSpPr txBox="true"/>
              <p:nvPr/>
            </p:nvSpPr>
            <p:spPr>
              <a:xfrm>
                <a:off x="0" y="-38100"/>
                <a:ext cx="1254321" cy="63186"/>
              </a:xfrm>
              <a:prstGeom prst="rect">
                <a:avLst/>
              </a:prstGeom>
            </p:spPr>
            <p:txBody>
              <a:bodyPr anchor="ctr" rtlCol="false" tIns="50800" lIns="50800" bIns="50800" rIns="50800"/>
              <a:lstStyle/>
              <a:p>
                <a:pPr algn="ctr">
                  <a:lnSpc>
                    <a:spcPts val="2659"/>
                  </a:lnSpc>
                </a:pPr>
              </a:p>
            </p:txBody>
          </p:sp>
        </p:grpSp>
        <p:grpSp>
          <p:nvGrpSpPr>
            <p:cNvPr name="Group 7" id="7"/>
            <p:cNvGrpSpPr/>
            <p:nvPr/>
          </p:nvGrpSpPr>
          <p:grpSpPr>
            <a:xfrm rot="0">
              <a:off x="6350000" y="0"/>
              <a:ext cx="6350000" cy="127000"/>
              <a:chOff x="0" y="0"/>
              <a:chExt cx="1254321" cy="25086"/>
            </a:xfrm>
          </p:grpSpPr>
          <p:sp>
            <p:nvSpPr>
              <p:cNvPr name="Freeform 8" id="8"/>
              <p:cNvSpPr/>
              <p:nvPr/>
            </p:nvSpPr>
            <p:spPr>
              <a:xfrm flipH="false" flipV="false" rot="0">
                <a:off x="0" y="0"/>
                <a:ext cx="1254321" cy="25086"/>
              </a:xfrm>
              <a:custGeom>
                <a:avLst/>
                <a:gdLst/>
                <a:ahLst/>
                <a:cxnLst/>
                <a:rect r="r" b="b" t="t" l="l"/>
                <a:pathLst>
                  <a:path h="25086" w="1254321">
                    <a:moveTo>
                      <a:pt x="0" y="0"/>
                    </a:moveTo>
                    <a:lnTo>
                      <a:pt x="1254321" y="0"/>
                    </a:lnTo>
                    <a:lnTo>
                      <a:pt x="1254321" y="25086"/>
                    </a:lnTo>
                    <a:lnTo>
                      <a:pt x="0" y="25086"/>
                    </a:lnTo>
                    <a:close/>
                  </a:path>
                </a:pathLst>
              </a:custGeom>
              <a:solidFill>
                <a:srgbClr val="6FB9DA"/>
              </a:solidFill>
            </p:spPr>
          </p:sp>
          <p:sp>
            <p:nvSpPr>
              <p:cNvPr name="TextBox 9" id="9"/>
              <p:cNvSpPr txBox="true"/>
              <p:nvPr/>
            </p:nvSpPr>
            <p:spPr>
              <a:xfrm>
                <a:off x="0" y="-38100"/>
                <a:ext cx="1254321" cy="63186"/>
              </a:xfrm>
              <a:prstGeom prst="rect">
                <a:avLst/>
              </a:prstGeom>
            </p:spPr>
            <p:txBody>
              <a:bodyPr anchor="ctr" rtlCol="false" tIns="50800" lIns="50800" bIns="50800" rIns="50800"/>
              <a:lstStyle/>
              <a:p>
                <a:pPr algn="ctr">
                  <a:lnSpc>
                    <a:spcPts val="2659"/>
                  </a:lnSpc>
                </a:pPr>
              </a:p>
            </p:txBody>
          </p:sp>
        </p:grpSp>
        <p:grpSp>
          <p:nvGrpSpPr>
            <p:cNvPr name="Group 10" id="10"/>
            <p:cNvGrpSpPr/>
            <p:nvPr/>
          </p:nvGrpSpPr>
          <p:grpSpPr>
            <a:xfrm rot="0">
              <a:off x="12700000" y="0"/>
              <a:ext cx="6350000" cy="127000"/>
              <a:chOff x="0" y="0"/>
              <a:chExt cx="1254321" cy="25086"/>
            </a:xfrm>
          </p:grpSpPr>
          <p:sp>
            <p:nvSpPr>
              <p:cNvPr name="Freeform 11" id="11"/>
              <p:cNvSpPr/>
              <p:nvPr/>
            </p:nvSpPr>
            <p:spPr>
              <a:xfrm flipH="false" flipV="false" rot="0">
                <a:off x="0" y="0"/>
                <a:ext cx="1254321" cy="25086"/>
              </a:xfrm>
              <a:custGeom>
                <a:avLst/>
                <a:gdLst/>
                <a:ahLst/>
                <a:cxnLst/>
                <a:rect r="r" b="b" t="t" l="l"/>
                <a:pathLst>
                  <a:path h="25086" w="1254321">
                    <a:moveTo>
                      <a:pt x="0" y="0"/>
                    </a:moveTo>
                    <a:lnTo>
                      <a:pt x="1254321" y="0"/>
                    </a:lnTo>
                    <a:lnTo>
                      <a:pt x="1254321" y="25086"/>
                    </a:lnTo>
                    <a:lnTo>
                      <a:pt x="0" y="25086"/>
                    </a:lnTo>
                    <a:close/>
                  </a:path>
                </a:pathLst>
              </a:custGeom>
              <a:solidFill>
                <a:srgbClr val="FC0404"/>
              </a:solidFill>
            </p:spPr>
          </p:sp>
          <p:sp>
            <p:nvSpPr>
              <p:cNvPr name="TextBox 12" id="12"/>
              <p:cNvSpPr txBox="true"/>
              <p:nvPr/>
            </p:nvSpPr>
            <p:spPr>
              <a:xfrm>
                <a:off x="0" y="-38100"/>
                <a:ext cx="1254321" cy="63186"/>
              </a:xfrm>
              <a:prstGeom prst="rect">
                <a:avLst/>
              </a:prstGeom>
            </p:spPr>
            <p:txBody>
              <a:bodyPr anchor="ctr" rtlCol="false" tIns="50800" lIns="50800" bIns="50800" rIns="50800"/>
              <a:lstStyle/>
              <a:p>
                <a:pPr algn="ctr">
                  <a:lnSpc>
                    <a:spcPts val="2659"/>
                  </a:lnSpc>
                </a:pPr>
              </a:p>
            </p:txBody>
          </p:sp>
        </p:grpSp>
      </p:grpSp>
      <p:grpSp>
        <p:nvGrpSpPr>
          <p:cNvPr name="Group 13" id="13"/>
          <p:cNvGrpSpPr/>
          <p:nvPr/>
        </p:nvGrpSpPr>
        <p:grpSpPr>
          <a:xfrm rot="0">
            <a:off x="4000500" y="9563100"/>
            <a:ext cx="14287500" cy="95250"/>
            <a:chOff x="0" y="0"/>
            <a:chExt cx="19050000" cy="127000"/>
          </a:xfrm>
        </p:grpSpPr>
        <p:grpSp>
          <p:nvGrpSpPr>
            <p:cNvPr name="Group 14" id="14"/>
            <p:cNvGrpSpPr/>
            <p:nvPr/>
          </p:nvGrpSpPr>
          <p:grpSpPr>
            <a:xfrm rot="0">
              <a:off x="0" y="0"/>
              <a:ext cx="6350000" cy="127000"/>
              <a:chOff x="0" y="0"/>
              <a:chExt cx="1254321" cy="25086"/>
            </a:xfrm>
          </p:grpSpPr>
          <p:sp>
            <p:nvSpPr>
              <p:cNvPr name="Freeform 15" id="15"/>
              <p:cNvSpPr/>
              <p:nvPr/>
            </p:nvSpPr>
            <p:spPr>
              <a:xfrm flipH="false" flipV="false" rot="0">
                <a:off x="0" y="0"/>
                <a:ext cx="1254321" cy="25086"/>
              </a:xfrm>
              <a:custGeom>
                <a:avLst/>
                <a:gdLst/>
                <a:ahLst/>
                <a:cxnLst/>
                <a:rect r="r" b="b" t="t" l="l"/>
                <a:pathLst>
                  <a:path h="25086" w="1254321">
                    <a:moveTo>
                      <a:pt x="0" y="0"/>
                    </a:moveTo>
                    <a:lnTo>
                      <a:pt x="1254321" y="0"/>
                    </a:lnTo>
                    <a:lnTo>
                      <a:pt x="1254321" y="25086"/>
                    </a:lnTo>
                    <a:lnTo>
                      <a:pt x="0" y="25086"/>
                    </a:lnTo>
                    <a:close/>
                  </a:path>
                </a:pathLst>
              </a:custGeom>
              <a:solidFill>
                <a:srgbClr val="F5B72C"/>
              </a:solidFill>
            </p:spPr>
          </p:sp>
          <p:sp>
            <p:nvSpPr>
              <p:cNvPr name="TextBox 16" id="16"/>
              <p:cNvSpPr txBox="true"/>
              <p:nvPr/>
            </p:nvSpPr>
            <p:spPr>
              <a:xfrm>
                <a:off x="0" y="-38100"/>
                <a:ext cx="1254321" cy="63186"/>
              </a:xfrm>
              <a:prstGeom prst="rect">
                <a:avLst/>
              </a:prstGeom>
            </p:spPr>
            <p:txBody>
              <a:bodyPr anchor="ctr" rtlCol="false" tIns="50800" lIns="50800" bIns="50800" rIns="50800"/>
              <a:lstStyle/>
              <a:p>
                <a:pPr algn="ctr">
                  <a:lnSpc>
                    <a:spcPts val="2659"/>
                  </a:lnSpc>
                </a:pPr>
              </a:p>
            </p:txBody>
          </p:sp>
        </p:grpSp>
        <p:grpSp>
          <p:nvGrpSpPr>
            <p:cNvPr name="Group 17" id="17"/>
            <p:cNvGrpSpPr/>
            <p:nvPr/>
          </p:nvGrpSpPr>
          <p:grpSpPr>
            <a:xfrm rot="0">
              <a:off x="6350000" y="0"/>
              <a:ext cx="6350000" cy="127000"/>
              <a:chOff x="0" y="0"/>
              <a:chExt cx="1254321" cy="25086"/>
            </a:xfrm>
          </p:grpSpPr>
          <p:sp>
            <p:nvSpPr>
              <p:cNvPr name="Freeform 18" id="18"/>
              <p:cNvSpPr/>
              <p:nvPr/>
            </p:nvSpPr>
            <p:spPr>
              <a:xfrm flipH="false" flipV="false" rot="0">
                <a:off x="0" y="0"/>
                <a:ext cx="1254321" cy="25086"/>
              </a:xfrm>
              <a:custGeom>
                <a:avLst/>
                <a:gdLst/>
                <a:ahLst/>
                <a:cxnLst/>
                <a:rect r="r" b="b" t="t" l="l"/>
                <a:pathLst>
                  <a:path h="25086" w="1254321">
                    <a:moveTo>
                      <a:pt x="0" y="0"/>
                    </a:moveTo>
                    <a:lnTo>
                      <a:pt x="1254321" y="0"/>
                    </a:lnTo>
                    <a:lnTo>
                      <a:pt x="1254321" y="25086"/>
                    </a:lnTo>
                    <a:lnTo>
                      <a:pt x="0" y="25086"/>
                    </a:lnTo>
                    <a:close/>
                  </a:path>
                </a:pathLst>
              </a:custGeom>
              <a:solidFill>
                <a:srgbClr val="6FB9DA"/>
              </a:solidFill>
            </p:spPr>
          </p:sp>
          <p:sp>
            <p:nvSpPr>
              <p:cNvPr name="TextBox 19" id="19"/>
              <p:cNvSpPr txBox="true"/>
              <p:nvPr/>
            </p:nvSpPr>
            <p:spPr>
              <a:xfrm>
                <a:off x="0" y="-38100"/>
                <a:ext cx="1254321" cy="63186"/>
              </a:xfrm>
              <a:prstGeom prst="rect">
                <a:avLst/>
              </a:prstGeom>
            </p:spPr>
            <p:txBody>
              <a:bodyPr anchor="ctr" rtlCol="false" tIns="50800" lIns="50800" bIns="50800" rIns="50800"/>
              <a:lstStyle/>
              <a:p>
                <a:pPr algn="ctr">
                  <a:lnSpc>
                    <a:spcPts val="2659"/>
                  </a:lnSpc>
                </a:pPr>
              </a:p>
            </p:txBody>
          </p:sp>
        </p:grpSp>
        <p:grpSp>
          <p:nvGrpSpPr>
            <p:cNvPr name="Group 20" id="20"/>
            <p:cNvGrpSpPr/>
            <p:nvPr/>
          </p:nvGrpSpPr>
          <p:grpSpPr>
            <a:xfrm rot="0">
              <a:off x="12700000" y="0"/>
              <a:ext cx="6350000" cy="127000"/>
              <a:chOff x="0" y="0"/>
              <a:chExt cx="1254321" cy="25086"/>
            </a:xfrm>
          </p:grpSpPr>
          <p:sp>
            <p:nvSpPr>
              <p:cNvPr name="Freeform 21" id="21"/>
              <p:cNvSpPr/>
              <p:nvPr/>
            </p:nvSpPr>
            <p:spPr>
              <a:xfrm flipH="false" flipV="false" rot="0">
                <a:off x="0" y="0"/>
                <a:ext cx="1254321" cy="25086"/>
              </a:xfrm>
              <a:custGeom>
                <a:avLst/>
                <a:gdLst/>
                <a:ahLst/>
                <a:cxnLst/>
                <a:rect r="r" b="b" t="t" l="l"/>
                <a:pathLst>
                  <a:path h="25086" w="1254321">
                    <a:moveTo>
                      <a:pt x="0" y="0"/>
                    </a:moveTo>
                    <a:lnTo>
                      <a:pt x="1254321" y="0"/>
                    </a:lnTo>
                    <a:lnTo>
                      <a:pt x="1254321" y="25086"/>
                    </a:lnTo>
                    <a:lnTo>
                      <a:pt x="0" y="25086"/>
                    </a:lnTo>
                    <a:close/>
                  </a:path>
                </a:pathLst>
              </a:custGeom>
              <a:solidFill>
                <a:srgbClr val="FC0404"/>
              </a:solidFill>
            </p:spPr>
          </p:sp>
          <p:sp>
            <p:nvSpPr>
              <p:cNvPr name="TextBox 22" id="22"/>
              <p:cNvSpPr txBox="true"/>
              <p:nvPr/>
            </p:nvSpPr>
            <p:spPr>
              <a:xfrm>
                <a:off x="0" y="-38100"/>
                <a:ext cx="1254321" cy="63186"/>
              </a:xfrm>
              <a:prstGeom prst="rect">
                <a:avLst/>
              </a:prstGeom>
            </p:spPr>
            <p:txBody>
              <a:bodyPr anchor="ctr" rtlCol="false" tIns="50800" lIns="50800" bIns="50800" rIns="50800"/>
              <a:lstStyle/>
              <a:p>
                <a:pPr algn="ctr">
                  <a:lnSpc>
                    <a:spcPts val="2659"/>
                  </a:lnSpc>
                </a:pPr>
              </a:p>
            </p:txBody>
          </p:sp>
        </p:grpSp>
      </p:grpSp>
      <p:graphicFrame>
        <p:nvGraphicFramePr>
          <p:cNvPr name="Table 23" id="23"/>
          <p:cNvGraphicFramePr>
            <a:graphicFrameLocks noGrp="true"/>
          </p:cNvGraphicFramePr>
          <p:nvPr/>
        </p:nvGraphicFramePr>
        <p:xfrm>
          <a:off x="900206" y="5017039"/>
          <a:ext cx="16407133" cy="4244979"/>
        </p:xfrm>
        <a:graphic>
          <a:graphicData uri="http://schemas.openxmlformats.org/drawingml/2006/table">
            <a:tbl>
              <a:tblPr/>
              <a:tblGrid>
                <a:gridCol w="5336378"/>
                <a:gridCol w="5324888"/>
                <a:gridCol w="5745868"/>
              </a:tblGrid>
              <a:tr h="4244979">
                <a:tc>
                  <a:txBody>
                    <a:bodyPr anchor="t" rtlCol="false"/>
                    <a:lstStyle/>
                    <a:p>
                      <a:pPr algn="ctr">
                        <a:lnSpc>
                          <a:spcPts val="4619"/>
                        </a:lnSpc>
                        <a:defRPr/>
                      </a:pP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59"/>
                        </a:lnSpc>
                        <a:defRPr/>
                      </a:pP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59"/>
                        </a:lnSpc>
                        <a:defRPr/>
                      </a:pP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sp>
        <p:nvSpPr>
          <p:cNvPr name="TextBox 24" id="24"/>
          <p:cNvSpPr txBox="true"/>
          <p:nvPr/>
        </p:nvSpPr>
        <p:spPr>
          <a:xfrm rot="0">
            <a:off x="14287500" y="9705841"/>
            <a:ext cx="3810476" cy="469900"/>
          </a:xfrm>
          <a:prstGeom prst="rect">
            <a:avLst/>
          </a:prstGeom>
        </p:spPr>
        <p:txBody>
          <a:bodyPr anchor="t" rtlCol="false" tIns="0" lIns="0" bIns="0" rIns="0">
            <a:spAutoFit/>
          </a:bodyPr>
          <a:lstStyle/>
          <a:p>
            <a:pPr algn="l">
              <a:lnSpc>
                <a:spcPts val="3499"/>
              </a:lnSpc>
              <a:spcBef>
                <a:spcPct val="0"/>
              </a:spcBef>
            </a:pPr>
            <a:r>
              <a:rPr lang="en-US" b="true" sz="2499">
                <a:solidFill>
                  <a:srgbClr val="000000"/>
                </a:solidFill>
                <a:latin typeface="Arial MT Pro Bold"/>
                <a:ea typeface="Arial MT Pro Bold"/>
                <a:cs typeface="Arial MT Pro Bold"/>
                <a:sym typeface="Arial MT Pro Bold"/>
              </a:rPr>
              <a:t>BITS</a:t>
            </a:r>
            <a:r>
              <a:rPr lang="en-US" sz="2499">
                <a:solidFill>
                  <a:srgbClr val="000000"/>
                </a:solidFill>
                <a:latin typeface="Arial MT Pro"/>
                <a:ea typeface="Arial MT Pro"/>
                <a:cs typeface="Arial MT Pro"/>
                <a:sym typeface="Arial MT Pro"/>
              </a:rPr>
              <a:t> Pilani, Pilani Campus</a:t>
            </a:r>
          </a:p>
        </p:txBody>
      </p:sp>
      <p:sp>
        <p:nvSpPr>
          <p:cNvPr name="TextBox 25" id="25"/>
          <p:cNvSpPr txBox="true"/>
          <p:nvPr/>
        </p:nvSpPr>
        <p:spPr>
          <a:xfrm rot="0">
            <a:off x="1028700" y="1179004"/>
            <a:ext cx="3704511" cy="958850"/>
          </a:xfrm>
          <a:prstGeom prst="rect">
            <a:avLst/>
          </a:prstGeom>
        </p:spPr>
        <p:txBody>
          <a:bodyPr anchor="t" rtlCol="false" tIns="0" lIns="0" bIns="0" rIns="0">
            <a:spAutoFit/>
          </a:bodyPr>
          <a:lstStyle/>
          <a:p>
            <a:pPr algn="l">
              <a:lnSpc>
                <a:spcPts val="7000"/>
              </a:lnSpc>
              <a:spcBef>
                <a:spcPct val="0"/>
              </a:spcBef>
            </a:pPr>
            <a:r>
              <a:rPr lang="en-US" b="true" sz="5000">
                <a:solidFill>
                  <a:srgbClr val="000000"/>
                </a:solidFill>
                <a:latin typeface="Arial MT Pro Bold"/>
                <a:ea typeface="Arial MT Pro Bold"/>
                <a:cs typeface="Arial MT Pro Bold"/>
                <a:sym typeface="Arial MT Pro Bold"/>
              </a:rPr>
              <a:t>LLM models</a:t>
            </a:r>
          </a:p>
        </p:txBody>
      </p:sp>
      <p:sp>
        <p:nvSpPr>
          <p:cNvPr name="TextBox 26" id="26"/>
          <p:cNvSpPr txBox="true"/>
          <p:nvPr/>
        </p:nvSpPr>
        <p:spPr>
          <a:xfrm rot="0">
            <a:off x="900206" y="2845340"/>
            <a:ext cx="16550712" cy="1971675"/>
          </a:xfrm>
          <a:prstGeom prst="rect">
            <a:avLst/>
          </a:prstGeom>
        </p:spPr>
        <p:txBody>
          <a:bodyPr anchor="t" rtlCol="false" tIns="0" lIns="0" bIns="0" rIns="0">
            <a:spAutoFit/>
          </a:bodyPr>
          <a:lstStyle/>
          <a:p>
            <a:pPr algn="just">
              <a:lnSpc>
                <a:spcPts val="3915"/>
              </a:lnSpc>
            </a:pPr>
            <a:r>
              <a:rPr lang="en-US" sz="2700">
                <a:solidFill>
                  <a:srgbClr val="000000"/>
                </a:solidFill>
                <a:latin typeface="Public Sans"/>
                <a:ea typeface="Public Sans"/>
                <a:cs typeface="Public Sans"/>
                <a:sym typeface="Public Sans"/>
              </a:rPr>
              <a:t>Choosing the b</a:t>
            </a:r>
            <a:r>
              <a:rPr lang="en-US" sz="2700">
                <a:solidFill>
                  <a:srgbClr val="000000"/>
                </a:solidFill>
                <a:latin typeface="Public Sans"/>
                <a:ea typeface="Public Sans"/>
                <a:cs typeface="Public Sans"/>
                <a:sym typeface="Public Sans"/>
              </a:rPr>
              <a:t>e</a:t>
            </a:r>
            <a:r>
              <a:rPr lang="en-US" sz="2700">
                <a:solidFill>
                  <a:srgbClr val="000000"/>
                </a:solidFill>
                <a:latin typeface="Public Sans"/>
                <a:ea typeface="Public Sans"/>
                <a:cs typeface="Public Sans"/>
                <a:sym typeface="Public Sans"/>
              </a:rPr>
              <a:t>st</a:t>
            </a:r>
            <a:r>
              <a:rPr lang="en-US" sz="2700">
                <a:solidFill>
                  <a:srgbClr val="000000"/>
                </a:solidFill>
                <a:latin typeface="Public Sans"/>
                <a:ea typeface="Public Sans"/>
                <a:cs typeface="Public Sans"/>
                <a:sym typeface="Public Sans"/>
              </a:rPr>
              <a:t> </a:t>
            </a:r>
            <a:r>
              <a:rPr lang="en-US" sz="2700">
                <a:solidFill>
                  <a:srgbClr val="000000"/>
                </a:solidFill>
                <a:latin typeface="Public Sans"/>
                <a:ea typeface="Public Sans"/>
                <a:cs typeface="Public Sans"/>
                <a:sym typeface="Public Sans"/>
              </a:rPr>
              <a:t>co</a:t>
            </a:r>
            <a:r>
              <a:rPr lang="en-US" sz="2700">
                <a:solidFill>
                  <a:srgbClr val="000000"/>
                </a:solidFill>
                <a:latin typeface="Public Sans"/>
                <a:ea typeface="Public Sans"/>
                <a:cs typeface="Public Sans"/>
                <a:sym typeface="Public Sans"/>
              </a:rPr>
              <a:t>m</a:t>
            </a:r>
            <a:r>
              <a:rPr lang="en-US" sz="2700">
                <a:solidFill>
                  <a:srgbClr val="000000"/>
                </a:solidFill>
                <a:latin typeface="Public Sans"/>
                <a:ea typeface="Public Sans"/>
                <a:cs typeface="Public Sans"/>
                <a:sym typeface="Public Sans"/>
              </a:rPr>
              <a:t>p</a:t>
            </a:r>
            <a:r>
              <a:rPr lang="en-US" sz="2700">
                <a:solidFill>
                  <a:srgbClr val="000000"/>
                </a:solidFill>
                <a:latin typeface="Public Sans"/>
                <a:ea typeface="Public Sans"/>
                <a:cs typeface="Public Sans"/>
                <a:sym typeface="Public Sans"/>
              </a:rPr>
              <a:t>a</a:t>
            </a:r>
            <a:r>
              <a:rPr lang="en-US" sz="2700">
                <a:solidFill>
                  <a:srgbClr val="000000"/>
                </a:solidFill>
                <a:latin typeface="Public Sans"/>
                <a:ea typeface="Public Sans"/>
                <a:cs typeface="Public Sans"/>
                <a:sym typeface="Public Sans"/>
              </a:rPr>
              <a:t>c</a:t>
            </a:r>
            <a:r>
              <a:rPr lang="en-US" sz="2700">
                <a:solidFill>
                  <a:srgbClr val="000000"/>
                </a:solidFill>
                <a:latin typeface="Public Sans"/>
                <a:ea typeface="Public Sans"/>
                <a:cs typeface="Public Sans"/>
                <a:sym typeface="Public Sans"/>
              </a:rPr>
              <a:t>t </a:t>
            </a:r>
            <a:r>
              <a:rPr lang="en-US" sz="2700">
                <a:solidFill>
                  <a:srgbClr val="000000"/>
                </a:solidFill>
                <a:latin typeface="Public Sans"/>
                <a:ea typeface="Public Sans"/>
                <a:cs typeface="Public Sans"/>
                <a:sym typeface="Public Sans"/>
              </a:rPr>
              <a:t>L</a:t>
            </a:r>
            <a:r>
              <a:rPr lang="en-US" sz="2700">
                <a:solidFill>
                  <a:srgbClr val="000000"/>
                </a:solidFill>
                <a:latin typeface="Public Sans"/>
                <a:ea typeface="Public Sans"/>
                <a:cs typeface="Public Sans"/>
                <a:sym typeface="Public Sans"/>
              </a:rPr>
              <a:t>a</a:t>
            </a:r>
            <a:r>
              <a:rPr lang="en-US" sz="2700">
                <a:solidFill>
                  <a:srgbClr val="000000"/>
                </a:solidFill>
                <a:latin typeface="Public Sans"/>
                <a:ea typeface="Public Sans"/>
                <a:cs typeface="Public Sans"/>
                <a:sym typeface="Public Sans"/>
              </a:rPr>
              <a:t>rg</a:t>
            </a:r>
            <a:r>
              <a:rPr lang="en-US" sz="2700">
                <a:solidFill>
                  <a:srgbClr val="000000"/>
                </a:solidFill>
                <a:latin typeface="Public Sans"/>
                <a:ea typeface="Public Sans"/>
                <a:cs typeface="Public Sans"/>
                <a:sym typeface="Public Sans"/>
              </a:rPr>
              <a:t>e</a:t>
            </a:r>
            <a:r>
              <a:rPr lang="en-US" sz="2700">
                <a:solidFill>
                  <a:srgbClr val="000000"/>
                </a:solidFill>
                <a:latin typeface="Public Sans"/>
                <a:ea typeface="Public Sans"/>
                <a:cs typeface="Public Sans"/>
                <a:sym typeface="Public Sans"/>
              </a:rPr>
              <a:t> Language Model (LLM) depends on your specific needs, esp</a:t>
            </a:r>
            <a:r>
              <a:rPr lang="en-US" sz="2700">
                <a:solidFill>
                  <a:srgbClr val="000000"/>
                </a:solidFill>
                <a:latin typeface="Public Sans"/>
                <a:ea typeface="Public Sans"/>
                <a:cs typeface="Public Sans"/>
                <a:sym typeface="Public Sans"/>
              </a:rPr>
              <a:t>eci</a:t>
            </a:r>
            <a:r>
              <a:rPr lang="en-US" sz="2700">
                <a:solidFill>
                  <a:srgbClr val="000000"/>
                </a:solidFill>
                <a:latin typeface="Public Sans"/>
                <a:ea typeface="Public Sans"/>
                <a:cs typeface="Public Sans"/>
                <a:sym typeface="Public Sans"/>
              </a:rPr>
              <a:t>ally concerning computational resources and task requirements. We will look at three popular instruction-tuned LLMs. We will highlight their unique strengths and the best use cases for deve</a:t>
            </a:r>
            <a:r>
              <a:rPr lang="en-US" sz="2700">
                <a:solidFill>
                  <a:srgbClr val="000000"/>
                </a:solidFill>
                <a:latin typeface="Public Sans"/>
                <a:ea typeface="Public Sans"/>
                <a:cs typeface="Public Sans"/>
                <a:sym typeface="Public Sans"/>
              </a:rPr>
              <a:t>l</a:t>
            </a:r>
            <a:r>
              <a:rPr lang="en-US" sz="2700">
                <a:solidFill>
                  <a:srgbClr val="000000"/>
                </a:solidFill>
                <a:latin typeface="Public Sans"/>
                <a:ea typeface="Public Sans"/>
                <a:cs typeface="Public Sans"/>
                <a:sym typeface="Public Sans"/>
              </a:rPr>
              <a:t>opers and ML practitioners in low-resource or technical settings.</a:t>
            </a:r>
          </a:p>
        </p:txBody>
      </p:sp>
      <p:sp>
        <p:nvSpPr>
          <p:cNvPr name="TextBox 27" id="27"/>
          <p:cNvSpPr txBox="true"/>
          <p:nvPr/>
        </p:nvSpPr>
        <p:spPr>
          <a:xfrm rot="0">
            <a:off x="1028700" y="5236114"/>
            <a:ext cx="4880830" cy="3810000"/>
          </a:xfrm>
          <a:prstGeom prst="rect">
            <a:avLst/>
          </a:prstGeom>
        </p:spPr>
        <p:txBody>
          <a:bodyPr anchor="t" rtlCol="false" tIns="0" lIns="0" bIns="0" rIns="0">
            <a:spAutoFit/>
          </a:bodyPr>
          <a:lstStyle/>
          <a:p>
            <a:pPr algn="l">
              <a:lnSpc>
                <a:spcPts val="3045"/>
              </a:lnSpc>
            </a:pPr>
            <a:r>
              <a:rPr lang="en-US" sz="2100" b="true">
                <a:solidFill>
                  <a:srgbClr val="000000"/>
                </a:solidFill>
                <a:latin typeface="Public Sans Bold"/>
                <a:ea typeface="Public Sans Bold"/>
                <a:cs typeface="Public Sans Bold"/>
                <a:sym typeface="Public Sans Bold"/>
              </a:rPr>
              <a:t>LLaMA 3.2: 3b-instruct-q4_K_M</a:t>
            </a:r>
          </a:p>
          <a:p>
            <a:pPr algn="l" marL="453392" indent="-226696" lvl="1">
              <a:lnSpc>
                <a:spcPts val="3045"/>
              </a:lnSpc>
              <a:buFont typeface="Arial"/>
              <a:buChar char="•"/>
            </a:pPr>
            <a:r>
              <a:rPr lang="en-US" b="true" sz="2100">
                <a:solidFill>
                  <a:srgbClr val="000000"/>
                </a:solidFill>
                <a:latin typeface="Public Sans Bold"/>
                <a:ea typeface="Public Sans Bold"/>
                <a:cs typeface="Public Sans Bold"/>
                <a:sym typeface="Public Sans Bold"/>
              </a:rPr>
              <a:t>Model: </a:t>
            </a:r>
            <a:r>
              <a:rPr lang="en-US" sz="2100">
                <a:solidFill>
                  <a:srgbClr val="000000"/>
                </a:solidFill>
                <a:latin typeface="Public Sans"/>
                <a:ea typeface="Public Sans"/>
                <a:cs typeface="Public Sans"/>
                <a:sym typeface="Public Sans"/>
              </a:rPr>
              <a:t>LLaMA 3.2 by Meta</a:t>
            </a:r>
          </a:p>
          <a:p>
            <a:pPr algn="l" marL="453392" indent="-226696" lvl="1">
              <a:lnSpc>
                <a:spcPts val="3045"/>
              </a:lnSpc>
              <a:buFont typeface="Arial"/>
              <a:buChar char="•"/>
            </a:pPr>
            <a:r>
              <a:rPr lang="en-US" b="true" sz="2100">
                <a:solidFill>
                  <a:srgbClr val="000000"/>
                </a:solidFill>
                <a:latin typeface="Public Sans Bold"/>
                <a:ea typeface="Public Sans Bold"/>
                <a:cs typeface="Public Sans Bold"/>
                <a:sym typeface="Public Sans Bold"/>
              </a:rPr>
              <a:t>Size: </a:t>
            </a:r>
            <a:r>
              <a:rPr lang="en-US" sz="2100">
                <a:solidFill>
                  <a:srgbClr val="000000"/>
                </a:solidFill>
                <a:latin typeface="Public Sans"/>
                <a:ea typeface="Public Sans"/>
                <a:cs typeface="Public Sans"/>
                <a:sym typeface="Public Sans"/>
              </a:rPr>
              <a:t>3 billion parameters (compact)</a:t>
            </a:r>
          </a:p>
          <a:p>
            <a:pPr algn="l" marL="453392" indent="-226696" lvl="1">
              <a:lnSpc>
                <a:spcPts val="3045"/>
              </a:lnSpc>
              <a:buFont typeface="Arial"/>
              <a:buChar char="•"/>
            </a:pPr>
            <a:r>
              <a:rPr lang="en-US" b="true" sz="2100">
                <a:solidFill>
                  <a:srgbClr val="000000"/>
                </a:solidFill>
                <a:latin typeface="Public Sans Bold"/>
                <a:ea typeface="Public Sans Bold"/>
                <a:cs typeface="Public Sans Bold"/>
                <a:sym typeface="Public Sans Bold"/>
              </a:rPr>
              <a:t>Optimisation: </a:t>
            </a:r>
            <a:r>
              <a:rPr lang="en-US" sz="2100">
                <a:solidFill>
                  <a:srgbClr val="000000"/>
                </a:solidFill>
                <a:latin typeface="Public Sans"/>
                <a:ea typeface="Public Sans"/>
                <a:cs typeface="Public Sans"/>
                <a:sym typeface="Public Sans"/>
              </a:rPr>
              <a:t>Instruction-tuned (chat-ready)</a:t>
            </a:r>
          </a:p>
          <a:p>
            <a:pPr algn="l" marL="453392" indent="-226696" lvl="1">
              <a:lnSpc>
                <a:spcPts val="3045"/>
              </a:lnSpc>
              <a:buFont typeface="Arial"/>
              <a:buChar char="•"/>
            </a:pPr>
            <a:r>
              <a:rPr lang="en-US" b="true" sz="2100">
                <a:solidFill>
                  <a:srgbClr val="000000"/>
                </a:solidFill>
                <a:latin typeface="Public Sans Bold"/>
                <a:ea typeface="Public Sans Bold"/>
                <a:cs typeface="Public Sans Bold"/>
                <a:sym typeface="Public Sans Bold"/>
              </a:rPr>
              <a:t>Compression: </a:t>
            </a:r>
            <a:r>
              <a:rPr lang="en-US" sz="2100">
                <a:solidFill>
                  <a:srgbClr val="000000"/>
                </a:solidFill>
                <a:latin typeface="Public Sans"/>
                <a:ea typeface="Public Sans"/>
                <a:cs typeface="Public Sans"/>
                <a:sym typeface="Public Sans"/>
              </a:rPr>
              <a:t>4-bit quantisation (q4_K_M) for efficiency</a:t>
            </a:r>
          </a:p>
          <a:p>
            <a:pPr algn="l" marL="453392" indent="-226696" lvl="1">
              <a:lnSpc>
                <a:spcPts val="3045"/>
              </a:lnSpc>
              <a:buFont typeface="Arial"/>
              <a:buChar char="•"/>
            </a:pPr>
            <a:r>
              <a:rPr lang="en-US" b="true" sz="2100">
                <a:solidFill>
                  <a:srgbClr val="000000"/>
                </a:solidFill>
                <a:latin typeface="Public Sans Bold"/>
                <a:ea typeface="Public Sans Bold"/>
                <a:cs typeface="Public Sans Bold"/>
                <a:sym typeface="Public Sans Bold"/>
              </a:rPr>
              <a:t>Best For: </a:t>
            </a:r>
            <a:r>
              <a:rPr lang="en-US" sz="2100">
                <a:solidFill>
                  <a:srgbClr val="000000"/>
                </a:solidFill>
                <a:latin typeface="Public Sans"/>
                <a:ea typeface="Public Sans"/>
                <a:cs typeface="Public Sans"/>
                <a:sym typeface="Public Sans"/>
              </a:rPr>
              <a:t>Good reasoning on low-resource machines.</a:t>
            </a:r>
          </a:p>
        </p:txBody>
      </p:sp>
      <p:sp>
        <p:nvSpPr>
          <p:cNvPr name="TextBox 28" id="28"/>
          <p:cNvSpPr txBox="true"/>
          <p:nvPr/>
        </p:nvSpPr>
        <p:spPr>
          <a:xfrm rot="0">
            <a:off x="6425939" y="5236114"/>
            <a:ext cx="4880830" cy="3429000"/>
          </a:xfrm>
          <a:prstGeom prst="rect">
            <a:avLst/>
          </a:prstGeom>
        </p:spPr>
        <p:txBody>
          <a:bodyPr anchor="t" rtlCol="false" tIns="0" lIns="0" bIns="0" rIns="0">
            <a:spAutoFit/>
          </a:bodyPr>
          <a:lstStyle/>
          <a:p>
            <a:pPr algn="l">
              <a:lnSpc>
                <a:spcPts val="3045"/>
              </a:lnSpc>
            </a:pPr>
            <a:r>
              <a:rPr lang="en-US" sz="2100" b="true">
                <a:solidFill>
                  <a:srgbClr val="000000"/>
                </a:solidFill>
                <a:latin typeface="Public Sans Bold"/>
                <a:ea typeface="Public Sans Bold"/>
                <a:cs typeface="Public Sans Bold"/>
                <a:sym typeface="Public Sans Bold"/>
              </a:rPr>
              <a:t>Qwen 2.5: 3b-instruct-q4_0</a:t>
            </a:r>
          </a:p>
          <a:p>
            <a:pPr algn="l" marL="453392" indent="-226696" lvl="1">
              <a:lnSpc>
                <a:spcPts val="3045"/>
              </a:lnSpc>
              <a:buFont typeface="Arial"/>
              <a:buChar char="•"/>
            </a:pPr>
            <a:r>
              <a:rPr lang="en-US" b="true" sz="2100">
                <a:solidFill>
                  <a:srgbClr val="000000"/>
                </a:solidFill>
                <a:latin typeface="Public Sans Bold"/>
                <a:ea typeface="Public Sans Bold"/>
                <a:cs typeface="Public Sans Bold"/>
                <a:sym typeface="Public Sans Bold"/>
              </a:rPr>
              <a:t>Model: </a:t>
            </a:r>
            <a:r>
              <a:rPr lang="en-US" sz="2100">
                <a:solidFill>
                  <a:srgbClr val="000000"/>
                </a:solidFill>
                <a:latin typeface="Public Sans"/>
                <a:ea typeface="Public Sans"/>
                <a:cs typeface="Public Sans"/>
                <a:sym typeface="Public Sans"/>
              </a:rPr>
              <a:t>Qwen 2.5 by Alibaba</a:t>
            </a:r>
          </a:p>
          <a:p>
            <a:pPr algn="l" marL="453392" indent="-226696" lvl="1">
              <a:lnSpc>
                <a:spcPts val="3045"/>
              </a:lnSpc>
              <a:buFont typeface="Arial"/>
              <a:buChar char="•"/>
            </a:pPr>
            <a:r>
              <a:rPr lang="en-US" b="true" sz="2100">
                <a:solidFill>
                  <a:srgbClr val="000000"/>
                </a:solidFill>
                <a:latin typeface="Public Sans Bold"/>
                <a:ea typeface="Public Sans Bold"/>
                <a:cs typeface="Public Sans Bold"/>
                <a:sym typeface="Public Sans Bold"/>
              </a:rPr>
              <a:t>Size: </a:t>
            </a:r>
            <a:r>
              <a:rPr lang="en-US" sz="2100">
                <a:solidFill>
                  <a:srgbClr val="000000"/>
                </a:solidFill>
                <a:latin typeface="Public Sans"/>
                <a:ea typeface="Public Sans"/>
                <a:cs typeface="Public Sans"/>
                <a:sym typeface="Public Sans"/>
              </a:rPr>
              <a:t>3 billion parameters (fast)</a:t>
            </a:r>
          </a:p>
          <a:p>
            <a:pPr algn="l" marL="453392" indent="-226696" lvl="1">
              <a:lnSpc>
                <a:spcPts val="3045"/>
              </a:lnSpc>
              <a:buFont typeface="Arial"/>
              <a:buChar char="•"/>
            </a:pPr>
            <a:r>
              <a:rPr lang="en-US" b="true" sz="2100">
                <a:solidFill>
                  <a:srgbClr val="000000"/>
                </a:solidFill>
                <a:latin typeface="Public Sans Bold"/>
                <a:ea typeface="Public Sans Bold"/>
                <a:cs typeface="Public Sans Bold"/>
                <a:sym typeface="Public Sans Bold"/>
              </a:rPr>
              <a:t>Optimisation: </a:t>
            </a:r>
            <a:r>
              <a:rPr lang="en-US" sz="2100">
                <a:solidFill>
                  <a:srgbClr val="000000"/>
                </a:solidFill>
                <a:latin typeface="Public Sans"/>
                <a:ea typeface="Public Sans"/>
                <a:cs typeface="Public Sans"/>
                <a:sym typeface="Public Sans"/>
              </a:rPr>
              <a:t>Instruction-tuned (chat-optimised)</a:t>
            </a:r>
          </a:p>
          <a:p>
            <a:pPr algn="l" marL="453392" indent="-226696" lvl="1">
              <a:lnSpc>
                <a:spcPts val="3045"/>
              </a:lnSpc>
              <a:buFont typeface="Arial"/>
              <a:buChar char="•"/>
            </a:pPr>
            <a:r>
              <a:rPr lang="en-US" b="true" sz="2100">
                <a:solidFill>
                  <a:srgbClr val="000000"/>
                </a:solidFill>
                <a:latin typeface="Public Sans Bold"/>
                <a:ea typeface="Public Sans Bold"/>
                <a:cs typeface="Public Sans Bold"/>
                <a:sym typeface="Public Sans Bold"/>
              </a:rPr>
              <a:t>Compression: </a:t>
            </a:r>
            <a:r>
              <a:rPr lang="en-US" sz="2100">
                <a:solidFill>
                  <a:srgbClr val="000000"/>
                </a:solidFill>
                <a:latin typeface="Public Sans"/>
                <a:ea typeface="Public Sans"/>
                <a:cs typeface="Public Sans"/>
                <a:sym typeface="Public Sans"/>
              </a:rPr>
              <a:t>Basic 4-bit quantisation (q4_0)</a:t>
            </a:r>
          </a:p>
          <a:p>
            <a:pPr algn="l" marL="453392" indent="-226696" lvl="1">
              <a:lnSpc>
                <a:spcPts val="3045"/>
              </a:lnSpc>
              <a:buFont typeface="Arial"/>
              <a:buChar char="•"/>
            </a:pPr>
            <a:r>
              <a:rPr lang="en-US" b="true" sz="2100">
                <a:solidFill>
                  <a:srgbClr val="000000"/>
                </a:solidFill>
                <a:latin typeface="Public Sans Bold"/>
                <a:ea typeface="Public Sans Bold"/>
                <a:cs typeface="Public Sans Bold"/>
                <a:sym typeface="Public Sans Bold"/>
              </a:rPr>
              <a:t>Best For: </a:t>
            </a:r>
            <a:r>
              <a:rPr lang="en-US" sz="2100">
                <a:solidFill>
                  <a:srgbClr val="000000"/>
                </a:solidFill>
                <a:latin typeface="Public Sans"/>
                <a:ea typeface="Public Sans"/>
                <a:cs typeface="Public Sans"/>
                <a:sym typeface="Public Sans"/>
              </a:rPr>
              <a:t>Coding, mathematics, and complex technical tasks.</a:t>
            </a:r>
          </a:p>
        </p:txBody>
      </p:sp>
      <p:sp>
        <p:nvSpPr>
          <p:cNvPr name="TextBox 29" id="29"/>
          <p:cNvSpPr txBox="true"/>
          <p:nvPr/>
        </p:nvSpPr>
        <p:spPr>
          <a:xfrm rot="0">
            <a:off x="11821119" y="5236114"/>
            <a:ext cx="4880830" cy="3429000"/>
          </a:xfrm>
          <a:prstGeom prst="rect">
            <a:avLst/>
          </a:prstGeom>
        </p:spPr>
        <p:txBody>
          <a:bodyPr anchor="t" rtlCol="false" tIns="0" lIns="0" bIns="0" rIns="0">
            <a:spAutoFit/>
          </a:bodyPr>
          <a:lstStyle/>
          <a:p>
            <a:pPr algn="l">
              <a:lnSpc>
                <a:spcPts val="3045"/>
              </a:lnSpc>
            </a:pPr>
            <a:r>
              <a:rPr lang="en-US" sz="2100" b="true">
                <a:solidFill>
                  <a:srgbClr val="000000"/>
                </a:solidFill>
                <a:latin typeface="Public Sans Bold"/>
                <a:ea typeface="Public Sans Bold"/>
                <a:cs typeface="Public Sans Bold"/>
                <a:sym typeface="Public Sans Bold"/>
              </a:rPr>
              <a:t>Mistral: Instruct</a:t>
            </a:r>
          </a:p>
          <a:p>
            <a:pPr algn="l" marL="453392" indent="-226696" lvl="1">
              <a:lnSpc>
                <a:spcPts val="3045"/>
              </a:lnSpc>
              <a:buFont typeface="Arial"/>
              <a:buChar char="•"/>
            </a:pPr>
            <a:r>
              <a:rPr lang="en-US" b="true" sz="2100">
                <a:solidFill>
                  <a:srgbClr val="000000"/>
                </a:solidFill>
                <a:latin typeface="Public Sans Bold"/>
                <a:ea typeface="Public Sans Bold"/>
                <a:cs typeface="Public Sans Bold"/>
                <a:sym typeface="Public Sans Bold"/>
              </a:rPr>
              <a:t>Model: </a:t>
            </a:r>
            <a:r>
              <a:rPr lang="en-US" sz="2100">
                <a:solidFill>
                  <a:srgbClr val="000000"/>
                </a:solidFill>
                <a:latin typeface="Public Sans"/>
                <a:ea typeface="Public Sans"/>
                <a:cs typeface="Public Sans"/>
                <a:sym typeface="Public Sans"/>
              </a:rPr>
              <a:t>Mistral AI (more powerful)</a:t>
            </a:r>
          </a:p>
          <a:p>
            <a:pPr algn="l" marL="453392" indent="-226696" lvl="1">
              <a:lnSpc>
                <a:spcPts val="3045"/>
              </a:lnSpc>
              <a:buFont typeface="Arial"/>
              <a:buChar char="•"/>
            </a:pPr>
            <a:r>
              <a:rPr lang="en-US" b="true" sz="2100">
                <a:solidFill>
                  <a:srgbClr val="000000"/>
                </a:solidFill>
                <a:latin typeface="Public Sans Bold"/>
                <a:ea typeface="Public Sans Bold"/>
                <a:cs typeface="Public Sans Bold"/>
                <a:sym typeface="Public Sans Bold"/>
              </a:rPr>
              <a:t>Size: </a:t>
            </a:r>
            <a:r>
              <a:rPr lang="en-US" sz="2100">
                <a:solidFill>
                  <a:srgbClr val="000000"/>
                </a:solidFill>
                <a:latin typeface="Public Sans"/>
                <a:ea typeface="Public Sans"/>
                <a:cs typeface="Public Sans"/>
                <a:sym typeface="Public Sans"/>
              </a:rPr>
              <a:t>Approximately 7 billion parameters</a:t>
            </a:r>
          </a:p>
          <a:p>
            <a:pPr algn="l" marL="453392" indent="-226696" lvl="1">
              <a:lnSpc>
                <a:spcPts val="3045"/>
              </a:lnSpc>
              <a:buFont typeface="Arial"/>
              <a:buChar char="•"/>
            </a:pPr>
            <a:r>
              <a:rPr lang="en-US" b="true" sz="2100">
                <a:solidFill>
                  <a:srgbClr val="000000"/>
                </a:solidFill>
                <a:latin typeface="Public Sans Bold"/>
                <a:ea typeface="Public Sans Bold"/>
                <a:cs typeface="Public Sans Bold"/>
                <a:sym typeface="Public Sans Bold"/>
              </a:rPr>
              <a:t>Optimisation: </a:t>
            </a:r>
            <a:r>
              <a:rPr lang="en-US" sz="2100">
                <a:solidFill>
                  <a:srgbClr val="000000"/>
                </a:solidFill>
                <a:latin typeface="Public Sans"/>
                <a:ea typeface="Public Sans"/>
                <a:cs typeface="Public Sans"/>
                <a:sym typeface="Public Sans"/>
              </a:rPr>
              <a:t>Instruction-tuned for conversations and tasks</a:t>
            </a:r>
          </a:p>
          <a:p>
            <a:pPr algn="l" marL="453392" indent="-226696" lvl="1">
              <a:lnSpc>
                <a:spcPts val="3045"/>
              </a:lnSpc>
              <a:buFont typeface="Arial"/>
              <a:buChar char="•"/>
            </a:pPr>
            <a:r>
              <a:rPr lang="en-US" b="true" sz="2100">
                <a:solidFill>
                  <a:srgbClr val="000000"/>
                </a:solidFill>
                <a:latin typeface="Public Sans Bold"/>
                <a:ea typeface="Public Sans Bold"/>
                <a:cs typeface="Public Sans Bold"/>
                <a:sym typeface="Public Sans Bold"/>
              </a:rPr>
              <a:t>Best For: </a:t>
            </a:r>
            <a:r>
              <a:rPr lang="en-US" sz="2100">
                <a:solidFill>
                  <a:srgbClr val="000000"/>
                </a:solidFill>
                <a:latin typeface="Public Sans"/>
                <a:ea typeface="Public Sans"/>
                <a:cs typeface="Public Sans"/>
                <a:sym typeface="Public Sans"/>
              </a:rPr>
              <a:t>Superior quality and performance when more memory is available.</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1723160" y="0"/>
            <a:ext cx="5974212" cy="1379029"/>
          </a:xfrm>
          <a:custGeom>
            <a:avLst/>
            <a:gdLst/>
            <a:ahLst/>
            <a:cxnLst/>
            <a:rect r="r" b="b" t="t" l="l"/>
            <a:pathLst>
              <a:path h="1379029" w="5974212">
                <a:moveTo>
                  <a:pt x="0" y="0"/>
                </a:moveTo>
                <a:lnTo>
                  <a:pt x="5974212" y="0"/>
                </a:lnTo>
                <a:lnTo>
                  <a:pt x="5974212" y="1379029"/>
                </a:lnTo>
                <a:lnTo>
                  <a:pt x="0" y="1379029"/>
                </a:lnTo>
                <a:lnTo>
                  <a:pt x="0" y="0"/>
                </a:lnTo>
                <a:close/>
              </a:path>
            </a:pathLst>
          </a:custGeom>
          <a:blipFill>
            <a:blip r:embed="rId2"/>
            <a:stretch>
              <a:fillRect l="0" t="-4600" r="0" b="-2240"/>
            </a:stretch>
          </a:blipFill>
        </p:spPr>
      </p:sp>
      <p:grpSp>
        <p:nvGrpSpPr>
          <p:cNvPr name="Group 3" id="3"/>
          <p:cNvGrpSpPr/>
          <p:nvPr/>
        </p:nvGrpSpPr>
        <p:grpSpPr>
          <a:xfrm rot="0">
            <a:off x="0" y="2342548"/>
            <a:ext cx="14287500" cy="95250"/>
            <a:chOff x="0" y="0"/>
            <a:chExt cx="19050000" cy="127000"/>
          </a:xfrm>
        </p:grpSpPr>
        <p:grpSp>
          <p:nvGrpSpPr>
            <p:cNvPr name="Group 4" id="4"/>
            <p:cNvGrpSpPr/>
            <p:nvPr/>
          </p:nvGrpSpPr>
          <p:grpSpPr>
            <a:xfrm rot="0">
              <a:off x="0" y="0"/>
              <a:ext cx="6350000" cy="127000"/>
              <a:chOff x="0" y="0"/>
              <a:chExt cx="1254321" cy="25086"/>
            </a:xfrm>
          </p:grpSpPr>
          <p:sp>
            <p:nvSpPr>
              <p:cNvPr name="Freeform 5" id="5"/>
              <p:cNvSpPr/>
              <p:nvPr/>
            </p:nvSpPr>
            <p:spPr>
              <a:xfrm flipH="false" flipV="false" rot="0">
                <a:off x="0" y="0"/>
                <a:ext cx="1254321" cy="25086"/>
              </a:xfrm>
              <a:custGeom>
                <a:avLst/>
                <a:gdLst/>
                <a:ahLst/>
                <a:cxnLst/>
                <a:rect r="r" b="b" t="t" l="l"/>
                <a:pathLst>
                  <a:path h="25086" w="1254321">
                    <a:moveTo>
                      <a:pt x="0" y="0"/>
                    </a:moveTo>
                    <a:lnTo>
                      <a:pt x="1254321" y="0"/>
                    </a:lnTo>
                    <a:lnTo>
                      <a:pt x="1254321" y="25086"/>
                    </a:lnTo>
                    <a:lnTo>
                      <a:pt x="0" y="25086"/>
                    </a:lnTo>
                    <a:close/>
                  </a:path>
                </a:pathLst>
              </a:custGeom>
              <a:solidFill>
                <a:srgbClr val="F5B72C"/>
              </a:solidFill>
            </p:spPr>
          </p:sp>
          <p:sp>
            <p:nvSpPr>
              <p:cNvPr name="TextBox 6" id="6"/>
              <p:cNvSpPr txBox="true"/>
              <p:nvPr/>
            </p:nvSpPr>
            <p:spPr>
              <a:xfrm>
                <a:off x="0" y="-38100"/>
                <a:ext cx="1254321" cy="63186"/>
              </a:xfrm>
              <a:prstGeom prst="rect">
                <a:avLst/>
              </a:prstGeom>
            </p:spPr>
            <p:txBody>
              <a:bodyPr anchor="ctr" rtlCol="false" tIns="50800" lIns="50800" bIns="50800" rIns="50800"/>
              <a:lstStyle/>
              <a:p>
                <a:pPr algn="ctr">
                  <a:lnSpc>
                    <a:spcPts val="2659"/>
                  </a:lnSpc>
                </a:pPr>
              </a:p>
            </p:txBody>
          </p:sp>
        </p:grpSp>
        <p:grpSp>
          <p:nvGrpSpPr>
            <p:cNvPr name="Group 7" id="7"/>
            <p:cNvGrpSpPr/>
            <p:nvPr/>
          </p:nvGrpSpPr>
          <p:grpSpPr>
            <a:xfrm rot="0">
              <a:off x="6350000" y="0"/>
              <a:ext cx="6350000" cy="127000"/>
              <a:chOff x="0" y="0"/>
              <a:chExt cx="1254321" cy="25086"/>
            </a:xfrm>
          </p:grpSpPr>
          <p:sp>
            <p:nvSpPr>
              <p:cNvPr name="Freeform 8" id="8"/>
              <p:cNvSpPr/>
              <p:nvPr/>
            </p:nvSpPr>
            <p:spPr>
              <a:xfrm flipH="false" flipV="false" rot="0">
                <a:off x="0" y="0"/>
                <a:ext cx="1254321" cy="25086"/>
              </a:xfrm>
              <a:custGeom>
                <a:avLst/>
                <a:gdLst/>
                <a:ahLst/>
                <a:cxnLst/>
                <a:rect r="r" b="b" t="t" l="l"/>
                <a:pathLst>
                  <a:path h="25086" w="1254321">
                    <a:moveTo>
                      <a:pt x="0" y="0"/>
                    </a:moveTo>
                    <a:lnTo>
                      <a:pt x="1254321" y="0"/>
                    </a:lnTo>
                    <a:lnTo>
                      <a:pt x="1254321" y="25086"/>
                    </a:lnTo>
                    <a:lnTo>
                      <a:pt x="0" y="25086"/>
                    </a:lnTo>
                    <a:close/>
                  </a:path>
                </a:pathLst>
              </a:custGeom>
              <a:solidFill>
                <a:srgbClr val="6FB9DA"/>
              </a:solidFill>
            </p:spPr>
          </p:sp>
          <p:sp>
            <p:nvSpPr>
              <p:cNvPr name="TextBox 9" id="9"/>
              <p:cNvSpPr txBox="true"/>
              <p:nvPr/>
            </p:nvSpPr>
            <p:spPr>
              <a:xfrm>
                <a:off x="0" y="-38100"/>
                <a:ext cx="1254321" cy="63186"/>
              </a:xfrm>
              <a:prstGeom prst="rect">
                <a:avLst/>
              </a:prstGeom>
            </p:spPr>
            <p:txBody>
              <a:bodyPr anchor="ctr" rtlCol="false" tIns="50800" lIns="50800" bIns="50800" rIns="50800"/>
              <a:lstStyle/>
              <a:p>
                <a:pPr algn="ctr">
                  <a:lnSpc>
                    <a:spcPts val="2659"/>
                  </a:lnSpc>
                </a:pPr>
              </a:p>
            </p:txBody>
          </p:sp>
        </p:grpSp>
        <p:grpSp>
          <p:nvGrpSpPr>
            <p:cNvPr name="Group 10" id="10"/>
            <p:cNvGrpSpPr/>
            <p:nvPr/>
          </p:nvGrpSpPr>
          <p:grpSpPr>
            <a:xfrm rot="0">
              <a:off x="12700000" y="0"/>
              <a:ext cx="6350000" cy="127000"/>
              <a:chOff x="0" y="0"/>
              <a:chExt cx="1254321" cy="25086"/>
            </a:xfrm>
          </p:grpSpPr>
          <p:sp>
            <p:nvSpPr>
              <p:cNvPr name="Freeform 11" id="11"/>
              <p:cNvSpPr/>
              <p:nvPr/>
            </p:nvSpPr>
            <p:spPr>
              <a:xfrm flipH="false" flipV="false" rot="0">
                <a:off x="0" y="0"/>
                <a:ext cx="1254321" cy="25086"/>
              </a:xfrm>
              <a:custGeom>
                <a:avLst/>
                <a:gdLst/>
                <a:ahLst/>
                <a:cxnLst/>
                <a:rect r="r" b="b" t="t" l="l"/>
                <a:pathLst>
                  <a:path h="25086" w="1254321">
                    <a:moveTo>
                      <a:pt x="0" y="0"/>
                    </a:moveTo>
                    <a:lnTo>
                      <a:pt x="1254321" y="0"/>
                    </a:lnTo>
                    <a:lnTo>
                      <a:pt x="1254321" y="25086"/>
                    </a:lnTo>
                    <a:lnTo>
                      <a:pt x="0" y="25086"/>
                    </a:lnTo>
                    <a:close/>
                  </a:path>
                </a:pathLst>
              </a:custGeom>
              <a:solidFill>
                <a:srgbClr val="FC0404"/>
              </a:solidFill>
            </p:spPr>
          </p:sp>
          <p:sp>
            <p:nvSpPr>
              <p:cNvPr name="TextBox 12" id="12"/>
              <p:cNvSpPr txBox="true"/>
              <p:nvPr/>
            </p:nvSpPr>
            <p:spPr>
              <a:xfrm>
                <a:off x="0" y="-38100"/>
                <a:ext cx="1254321" cy="63186"/>
              </a:xfrm>
              <a:prstGeom prst="rect">
                <a:avLst/>
              </a:prstGeom>
            </p:spPr>
            <p:txBody>
              <a:bodyPr anchor="ctr" rtlCol="false" tIns="50800" lIns="50800" bIns="50800" rIns="50800"/>
              <a:lstStyle/>
              <a:p>
                <a:pPr algn="ctr">
                  <a:lnSpc>
                    <a:spcPts val="2659"/>
                  </a:lnSpc>
                </a:pPr>
              </a:p>
            </p:txBody>
          </p:sp>
        </p:grpSp>
      </p:grpSp>
      <p:grpSp>
        <p:nvGrpSpPr>
          <p:cNvPr name="Group 13" id="13"/>
          <p:cNvGrpSpPr/>
          <p:nvPr/>
        </p:nvGrpSpPr>
        <p:grpSpPr>
          <a:xfrm rot="0">
            <a:off x="4000500" y="9563100"/>
            <a:ext cx="14287500" cy="95250"/>
            <a:chOff x="0" y="0"/>
            <a:chExt cx="19050000" cy="127000"/>
          </a:xfrm>
        </p:grpSpPr>
        <p:grpSp>
          <p:nvGrpSpPr>
            <p:cNvPr name="Group 14" id="14"/>
            <p:cNvGrpSpPr/>
            <p:nvPr/>
          </p:nvGrpSpPr>
          <p:grpSpPr>
            <a:xfrm rot="0">
              <a:off x="0" y="0"/>
              <a:ext cx="6350000" cy="127000"/>
              <a:chOff x="0" y="0"/>
              <a:chExt cx="1254321" cy="25086"/>
            </a:xfrm>
          </p:grpSpPr>
          <p:sp>
            <p:nvSpPr>
              <p:cNvPr name="Freeform 15" id="15"/>
              <p:cNvSpPr/>
              <p:nvPr/>
            </p:nvSpPr>
            <p:spPr>
              <a:xfrm flipH="false" flipV="false" rot="0">
                <a:off x="0" y="0"/>
                <a:ext cx="1254321" cy="25086"/>
              </a:xfrm>
              <a:custGeom>
                <a:avLst/>
                <a:gdLst/>
                <a:ahLst/>
                <a:cxnLst/>
                <a:rect r="r" b="b" t="t" l="l"/>
                <a:pathLst>
                  <a:path h="25086" w="1254321">
                    <a:moveTo>
                      <a:pt x="0" y="0"/>
                    </a:moveTo>
                    <a:lnTo>
                      <a:pt x="1254321" y="0"/>
                    </a:lnTo>
                    <a:lnTo>
                      <a:pt x="1254321" y="25086"/>
                    </a:lnTo>
                    <a:lnTo>
                      <a:pt x="0" y="25086"/>
                    </a:lnTo>
                    <a:close/>
                  </a:path>
                </a:pathLst>
              </a:custGeom>
              <a:solidFill>
                <a:srgbClr val="F5B72C"/>
              </a:solidFill>
            </p:spPr>
          </p:sp>
          <p:sp>
            <p:nvSpPr>
              <p:cNvPr name="TextBox 16" id="16"/>
              <p:cNvSpPr txBox="true"/>
              <p:nvPr/>
            </p:nvSpPr>
            <p:spPr>
              <a:xfrm>
                <a:off x="0" y="-38100"/>
                <a:ext cx="1254321" cy="63186"/>
              </a:xfrm>
              <a:prstGeom prst="rect">
                <a:avLst/>
              </a:prstGeom>
            </p:spPr>
            <p:txBody>
              <a:bodyPr anchor="ctr" rtlCol="false" tIns="50800" lIns="50800" bIns="50800" rIns="50800"/>
              <a:lstStyle/>
              <a:p>
                <a:pPr algn="ctr">
                  <a:lnSpc>
                    <a:spcPts val="2659"/>
                  </a:lnSpc>
                </a:pPr>
              </a:p>
            </p:txBody>
          </p:sp>
        </p:grpSp>
        <p:grpSp>
          <p:nvGrpSpPr>
            <p:cNvPr name="Group 17" id="17"/>
            <p:cNvGrpSpPr/>
            <p:nvPr/>
          </p:nvGrpSpPr>
          <p:grpSpPr>
            <a:xfrm rot="0">
              <a:off x="6350000" y="0"/>
              <a:ext cx="6350000" cy="127000"/>
              <a:chOff x="0" y="0"/>
              <a:chExt cx="1254321" cy="25086"/>
            </a:xfrm>
          </p:grpSpPr>
          <p:sp>
            <p:nvSpPr>
              <p:cNvPr name="Freeform 18" id="18"/>
              <p:cNvSpPr/>
              <p:nvPr/>
            </p:nvSpPr>
            <p:spPr>
              <a:xfrm flipH="false" flipV="false" rot="0">
                <a:off x="0" y="0"/>
                <a:ext cx="1254321" cy="25086"/>
              </a:xfrm>
              <a:custGeom>
                <a:avLst/>
                <a:gdLst/>
                <a:ahLst/>
                <a:cxnLst/>
                <a:rect r="r" b="b" t="t" l="l"/>
                <a:pathLst>
                  <a:path h="25086" w="1254321">
                    <a:moveTo>
                      <a:pt x="0" y="0"/>
                    </a:moveTo>
                    <a:lnTo>
                      <a:pt x="1254321" y="0"/>
                    </a:lnTo>
                    <a:lnTo>
                      <a:pt x="1254321" y="25086"/>
                    </a:lnTo>
                    <a:lnTo>
                      <a:pt x="0" y="25086"/>
                    </a:lnTo>
                    <a:close/>
                  </a:path>
                </a:pathLst>
              </a:custGeom>
              <a:solidFill>
                <a:srgbClr val="6FB9DA"/>
              </a:solidFill>
            </p:spPr>
          </p:sp>
          <p:sp>
            <p:nvSpPr>
              <p:cNvPr name="TextBox 19" id="19"/>
              <p:cNvSpPr txBox="true"/>
              <p:nvPr/>
            </p:nvSpPr>
            <p:spPr>
              <a:xfrm>
                <a:off x="0" y="-38100"/>
                <a:ext cx="1254321" cy="63186"/>
              </a:xfrm>
              <a:prstGeom prst="rect">
                <a:avLst/>
              </a:prstGeom>
            </p:spPr>
            <p:txBody>
              <a:bodyPr anchor="ctr" rtlCol="false" tIns="50800" lIns="50800" bIns="50800" rIns="50800"/>
              <a:lstStyle/>
              <a:p>
                <a:pPr algn="ctr">
                  <a:lnSpc>
                    <a:spcPts val="2659"/>
                  </a:lnSpc>
                </a:pPr>
              </a:p>
            </p:txBody>
          </p:sp>
        </p:grpSp>
        <p:grpSp>
          <p:nvGrpSpPr>
            <p:cNvPr name="Group 20" id="20"/>
            <p:cNvGrpSpPr/>
            <p:nvPr/>
          </p:nvGrpSpPr>
          <p:grpSpPr>
            <a:xfrm rot="0">
              <a:off x="12700000" y="0"/>
              <a:ext cx="6350000" cy="127000"/>
              <a:chOff x="0" y="0"/>
              <a:chExt cx="1254321" cy="25086"/>
            </a:xfrm>
          </p:grpSpPr>
          <p:sp>
            <p:nvSpPr>
              <p:cNvPr name="Freeform 21" id="21"/>
              <p:cNvSpPr/>
              <p:nvPr/>
            </p:nvSpPr>
            <p:spPr>
              <a:xfrm flipH="false" flipV="false" rot="0">
                <a:off x="0" y="0"/>
                <a:ext cx="1254321" cy="25086"/>
              </a:xfrm>
              <a:custGeom>
                <a:avLst/>
                <a:gdLst/>
                <a:ahLst/>
                <a:cxnLst/>
                <a:rect r="r" b="b" t="t" l="l"/>
                <a:pathLst>
                  <a:path h="25086" w="1254321">
                    <a:moveTo>
                      <a:pt x="0" y="0"/>
                    </a:moveTo>
                    <a:lnTo>
                      <a:pt x="1254321" y="0"/>
                    </a:lnTo>
                    <a:lnTo>
                      <a:pt x="1254321" y="25086"/>
                    </a:lnTo>
                    <a:lnTo>
                      <a:pt x="0" y="25086"/>
                    </a:lnTo>
                    <a:close/>
                  </a:path>
                </a:pathLst>
              </a:custGeom>
              <a:solidFill>
                <a:srgbClr val="FC0404"/>
              </a:solidFill>
            </p:spPr>
          </p:sp>
          <p:sp>
            <p:nvSpPr>
              <p:cNvPr name="TextBox 22" id="22"/>
              <p:cNvSpPr txBox="true"/>
              <p:nvPr/>
            </p:nvSpPr>
            <p:spPr>
              <a:xfrm>
                <a:off x="0" y="-38100"/>
                <a:ext cx="1254321" cy="63186"/>
              </a:xfrm>
              <a:prstGeom prst="rect">
                <a:avLst/>
              </a:prstGeom>
            </p:spPr>
            <p:txBody>
              <a:bodyPr anchor="ctr" rtlCol="false" tIns="50800" lIns="50800" bIns="50800" rIns="50800"/>
              <a:lstStyle/>
              <a:p>
                <a:pPr algn="ctr">
                  <a:lnSpc>
                    <a:spcPts val="2659"/>
                  </a:lnSpc>
                </a:pPr>
              </a:p>
            </p:txBody>
          </p:sp>
        </p:grpSp>
      </p:grpSp>
      <p:graphicFrame>
        <p:nvGraphicFramePr>
          <p:cNvPr name="Table 23" id="23"/>
          <p:cNvGraphicFramePr>
            <a:graphicFrameLocks noGrp="true"/>
          </p:cNvGraphicFramePr>
          <p:nvPr/>
        </p:nvGraphicFramePr>
        <p:xfrm>
          <a:off x="900206" y="2637823"/>
          <a:ext cx="16542194" cy="6624196"/>
        </p:xfrm>
        <a:graphic>
          <a:graphicData uri="http://schemas.openxmlformats.org/drawingml/2006/table">
            <a:tbl>
              <a:tblPr/>
              <a:tblGrid>
                <a:gridCol w="8212252"/>
                <a:gridCol w="8329942"/>
              </a:tblGrid>
              <a:tr h="6624196">
                <a:tc>
                  <a:txBody>
                    <a:bodyPr anchor="t" rtlCol="false"/>
                    <a:lstStyle/>
                    <a:p>
                      <a:pPr algn="ctr">
                        <a:lnSpc>
                          <a:spcPts val="4619"/>
                        </a:lnSpc>
                        <a:defRPr/>
                      </a:pP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59"/>
                        </a:lnSpc>
                        <a:defRPr/>
                      </a:pP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sp>
        <p:nvSpPr>
          <p:cNvPr name="TextBox 24" id="24"/>
          <p:cNvSpPr txBox="true"/>
          <p:nvPr/>
        </p:nvSpPr>
        <p:spPr>
          <a:xfrm rot="0">
            <a:off x="14287500" y="9705841"/>
            <a:ext cx="3810476" cy="469900"/>
          </a:xfrm>
          <a:prstGeom prst="rect">
            <a:avLst/>
          </a:prstGeom>
        </p:spPr>
        <p:txBody>
          <a:bodyPr anchor="t" rtlCol="false" tIns="0" lIns="0" bIns="0" rIns="0">
            <a:spAutoFit/>
          </a:bodyPr>
          <a:lstStyle/>
          <a:p>
            <a:pPr algn="l">
              <a:lnSpc>
                <a:spcPts val="3499"/>
              </a:lnSpc>
              <a:spcBef>
                <a:spcPct val="0"/>
              </a:spcBef>
            </a:pPr>
            <a:r>
              <a:rPr lang="en-US" b="true" sz="2499">
                <a:solidFill>
                  <a:srgbClr val="000000"/>
                </a:solidFill>
                <a:latin typeface="Arial MT Pro Bold"/>
                <a:ea typeface="Arial MT Pro Bold"/>
                <a:cs typeface="Arial MT Pro Bold"/>
                <a:sym typeface="Arial MT Pro Bold"/>
              </a:rPr>
              <a:t>BITS</a:t>
            </a:r>
            <a:r>
              <a:rPr lang="en-US" sz="2499">
                <a:solidFill>
                  <a:srgbClr val="000000"/>
                </a:solidFill>
                <a:latin typeface="Arial MT Pro"/>
                <a:ea typeface="Arial MT Pro"/>
                <a:cs typeface="Arial MT Pro"/>
                <a:sym typeface="Arial MT Pro"/>
              </a:rPr>
              <a:t> Pilani, Pilani Campus</a:t>
            </a:r>
          </a:p>
        </p:txBody>
      </p:sp>
      <p:sp>
        <p:nvSpPr>
          <p:cNvPr name="TextBox 25" id="25"/>
          <p:cNvSpPr txBox="true"/>
          <p:nvPr/>
        </p:nvSpPr>
        <p:spPr>
          <a:xfrm rot="0">
            <a:off x="1028700" y="1179004"/>
            <a:ext cx="2657475" cy="958850"/>
          </a:xfrm>
          <a:prstGeom prst="rect">
            <a:avLst/>
          </a:prstGeom>
        </p:spPr>
        <p:txBody>
          <a:bodyPr anchor="t" rtlCol="false" tIns="0" lIns="0" bIns="0" rIns="0">
            <a:spAutoFit/>
          </a:bodyPr>
          <a:lstStyle/>
          <a:p>
            <a:pPr algn="l">
              <a:lnSpc>
                <a:spcPts val="7000"/>
              </a:lnSpc>
              <a:spcBef>
                <a:spcPct val="0"/>
              </a:spcBef>
            </a:pPr>
            <a:r>
              <a:rPr lang="en-US" b="true" sz="5000">
                <a:solidFill>
                  <a:srgbClr val="000000"/>
                </a:solidFill>
                <a:latin typeface="Arial MT Pro Bold"/>
                <a:ea typeface="Arial MT Pro Bold"/>
                <a:cs typeface="Arial MT Pro Bold"/>
                <a:sym typeface="Arial MT Pro Bold"/>
              </a:rPr>
              <a:t>Datasets</a:t>
            </a:r>
          </a:p>
        </p:txBody>
      </p:sp>
      <p:sp>
        <p:nvSpPr>
          <p:cNvPr name="TextBox 26" id="26"/>
          <p:cNvSpPr txBox="true"/>
          <p:nvPr/>
        </p:nvSpPr>
        <p:spPr>
          <a:xfrm rot="0">
            <a:off x="1028700" y="2763808"/>
            <a:ext cx="7906857" cy="6257925"/>
          </a:xfrm>
          <a:prstGeom prst="rect">
            <a:avLst/>
          </a:prstGeom>
        </p:spPr>
        <p:txBody>
          <a:bodyPr anchor="t" rtlCol="false" tIns="0" lIns="0" bIns="0" rIns="0">
            <a:spAutoFit/>
          </a:bodyPr>
          <a:lstStyle/>
          <a:p>
            <a:pPr algn="just">
              <a:lnSpc>
                <a:spcPts val="4060"/>
              </a:lnSpc>
            </a:pPr>
            <a:r>
              <a:rPr lang="en-US" sz="2800" b="true">
                <a:solidFill>
                  <a:srgbClr val="000000"/>
                </a:solidFill>
                <a:latin typeface="Public Sans Bold"/>
                <a:ea typeface="Public Sans Bold"/>
                <a:cs typeface="Public Sans Bold"/>
                <a:sym typeface="Public Sans Bold"/>
              </a:rPr>
              <a:t>BoolQ Dataset</a:t>
            </a:r>
          </a:p>
          <a:p>
            <a:pPr algn="just">
              <a:lnSpc>
                <a:spcPts val="4060"/>
              </a:lnSpc>
            </a:pPr>
          </a:p>
          <a:p>
            <a:pPr algn="just">
              <a:lnSpc>
                <a:spcPts val="3770"/>
              </a:lnSpc>
            </a:pPr>
            <a:r>
              <a:rPr lang="en-US" sz="2600">
                <a:solidFill>
                  <a:srgbClr val="000000"/>
                </a:solidFill>
                <a:latin typeface="Public Sans"/>
                <a:ea typeface="Public Sans"/>
                <a:cs typeface="Public Sans"/>
                <a:sym typeface="Public Sans"/>
              </a:rPr>
              <a:t>The first dataset used is BoolQ, a question-answering benchmark from the SuperGLUE suite. We chose it as our initial validation testbed because of its binary nature. It consists of triplets (passage, question, answer) where the answer is either "True" or "False." A key feature of BoolQ is its clear evaluation metric: Exact Match Accuracy. Since the output space is limited to two tokens ("yes" or "no"), it offers a simple environment to check the mechanical stability of the RL router before we add more complex text generation tasks.</a:t>
            </a:r>
          </a:p>
        </p:txBody>
      </p:sp>
      <p:sp>
        <p:nvSpPr>
          <p:cNvPr name="TextBox 27" id="27"/>
          <p:cNvSpPr txBox="true"/>
          <p:nvPr/>
        </p:nvSpPr>
        <p:spPr>
          <a:xfrm rot="0">
            <a:off x="9352443" y="2763808"/>
            <a:ext cx="7906857" cy="6257925"/>
          </a:xfrm>
          <a:prstGeom prst="rect">
            <a:avLst/>
          </a:prstGeom>
        </p:spPr>
        <p:txBody>
          <a:bodyPr anchor="t" rtlCol="false" tIns="0" lIns="0" bIns="0" rIns="0">
            <a:spAutoFit/>
          </a:bodyPr>
          <a:lstStyle/>
          <a:p>
            <a:pPr algn="just">
              <a:lnSpc>
                <a:spcPts val="4060"/>
              </a:lnSpc>
            </a:pPr>
            <a:r>
              <a:rPr lang="en-US" sz="2800" b="true">
                <a:solidFill>
                  <a:srgbClr val="000000"/>
                </a:solidFill>
                <a:latin typeface="Public Sans Bold"/>
                <a:ea typeface="Public Sans Bold"/>
                <a:cs typeface="Public Sans Bold"/>
                <a:sym typeface="Public Sans Bold"/>
              </a:rPr>
              <a:t>HotpotQA Dataset</a:t>
            </a:r>
          </a:p>
          <a:p>
            <a:pPr algn="just">
              <a:lnSpc>
                <a:spcPts val="4060"/>
              </a:lnSpc>
            </a:pPr>
          </a:p>
          <a:p>
            <a:pPr algn="just">
              <a:lnSpc>
                <a:spcPts val="3770"/>
              </a:lnSpc>
            </a:pPr>
            <a:r>
              <a:rPr lang="en-US" sz="2600">
                <a:solidFill>
                  <a:srgbClr val="000000"/>
                </a:solidFill>
                <a:latin typeface="Public Sans"/>
                <a:ea typeface="Public Sans"/>
                <a:cs typeface="Public Sans"/>
                <a:sym typeface="Public Sans"/>
              </a:rPr>
              <a:t>To assess the system's reasoning abilities in more complex situations, we used the HotpotQA dataset. This dataset is unique because it requires multi-hop reasoning. The model must gather information from several supporting paragraphs to create one answer. Unlike BoolQ, the answers here are generated as free-text phrases. This setup tests the router's ability to identify incomplete answers and initiate sequential refinement steps through the Knowledge Transfer Prompt when a single expert cannot gather all necessary reasoning "hops."</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1723160" y="0"/>
            <a:ext cx="5974212" cy="1379029"/>
          </a:xfrm>
          <a:custGeom>
            <a:avLst/>
            <a:gdLst/>
            <a:ahLst/>
            <a:cxnLst/>
            <a:rect r="r" b="b" t="t" l="l"/>
            <a:pathLst>
              <a:path h="1379029" w="5974212">
                <a:moveTo>
                  <a:pt x="0" y="0"/>
                </a:moveTo>
                <a:lnTo>
                  <a:pt x="5974212" y="0"/>
                </a:lnTo>
                <a:lnTo>
                  <a:pt x="5974212" y="1379029"/>
                </a:lnTo>
                <a:lnTo>
                  <a:pt x="0" y="1379029"/>
                </a:lnTo>
                <a:lnTo>
                  <a:pt x="0" y="0"/>
                </a:lnTo>
                <a:close/>
              </a:path>
            </a:pathLst>
          </a:custGeom>
          <a:blipFill>
            <a:blip r:embed="rId2"/>
            <a:stretch>
              <a:fillRect l="0" t="-4600" r="0" b="-2240"/>
            </a:stretch>
          </a:blipFill>
        </p:spPr>
      </p:sp>
      <p:grpSp>
        <p:nvGrpSpPr>
          <p:cNvPr name="Group 3" id="3"/>
          <p:cNvGrpSpPr/>
          <p:nvPr/>
        </p:nvGrpSpPr>
        <p:grpSpPr>
          <a:xfrm rot="0">
            <a:off x="0" y="2342548"/>
            <a:ext cx="14287500" cy="95250"/>
            <a:chOff x="0" y="0"/>
            <a:chExt cx="19050000" cy="127000"/>
          </a:xfrm>
        </p:grpSpPr>
        <p:grpSp>
          <p:nvGrpSpPr>
            <p:cNvPr name="Group 4" id="4"/>
            <p:cNvGrpSpPr/>
            <p:nvPr/>
          </p:nvGrpSpPr>
          <p:grpSpPr>
            <a:xfrm rot="0">
              <a:off x="0" y="0"/>
              <a:ext cx="6350000" cy="127000"/>
              <a:chOff x="0" y="0"/>
              <a:chExt cx="1254321" cy="25086"/>
            </a:xfrm>
          </p:grpSpPr>
          <p:sp>
            <p:nvSpPr>
              <p:cNvPr name="Freeform 5" id="5"/>
              <p:cNvSpPr/>
              <p:nvPr/>
            </p:nvSpPr>
            <p:spPr>
              <a:xfrm flipH="false" flipV="false" rot="0">
                <a:off x="0" y="0"/>
                <a:ext cx="1254321" cy="25086"/>
              </a:xfrm>
              <a:custGeom>
                <a:avLst/>
                <a:gdLst/>
                <a:ahLst/>
                <a:cxnLst/>
                <a:rect r="r" b="b" t="t" l="l"/>
                <a:pathLst>
                  <a:path h="25086" w="1254321">
                    <a:moveTo>
                      <a:pt x="0" y="0"/>
                    </a:moveTo>
                    <a:lnTo>
                      <a:pt x="1254321" y="0"/>
                    </a:lnTo>
                    <a:lnTo>
                      <a:pt x="1254321" y="25086"/>
                    </a:lnTo>
                    <a:lnTo>
                      <a:pt x="0" y="25086"/>
                    </a:lnTo>
                    <a:close/>
                  </a:path>
                </a:pathLst>
              </a:custGeom>
              <a:solidFill>
                <a:srgbClr val="F5B72C"/>
              </a:solidFill>
            </p:spPr>
          </p:sp>
          <p:sp>
            <p:nvSpPr>
              <p:cNvPr name="TextBox 6" id="6"/>
              <p:cNvSpPr txBox="true"/>
              <p:nvPr/>
            </p:nvSpPr>
            <p:spPr>
              <a:xfrm>
                <a:off x="0" y="-38100"/>
                <a:ext cx="1254321" cy="63186"/>
              </a:xfrm>
              <a:prstGeom prst="rect">
                <a:avLst/>
              </a:prstGeom>
            </p:spPr>
            <p:txBody>
              <a:bodyPr anchor="ctr" rtlCol="false" tIns="50800" lIns="50800" bIns="50800" rIns="50800"/>
              <a:lstStyle/>
              <a:p>
                <a:pPr algn="ctr">
                  <a:lnSpc>
                    <a:spcPts val="2659"/>
                  </a:lnSpc>
                </a:pPr>
              </a:p>
            </p:txBody>
          </p:sp>
        </p:grpSp>
        <p:grpSp>
          <p:nvGrpSpPr>
            <p:cNvPr name="Group 7" id="7"/>
            <p:cNvGrpSpPr/>
            <p:nvPr/>
          </p:nvGrpSpPr>
          <p:grpSpPr>
            <a:xfrm rot="0">
              <a:off x="6350000" y="0"/>
              <a:ext cx="6350000" cy="127000"/>
              <a:chOff x="0" y="0"/>
              <a:chExt cx="1254321" cy="25086"/>
            </a:xfrm>
          </p:grpSpPr>
          <p:sp>
            <p:nvSpPr>
              <p:cNvPr name="Freeform 8" id="8"/>
              <p:cNvSpPr/>
              <p:nvPr/>
            </p:nvSpPr>
            <p:spPr>
              <a:xfrm flipH="false" flipV="false" rot="0">
                <a:off x="0" y="0"/>
                <a:ext cx="1254321" cy="25086"/>
              </a:xfrm>
              <a:custGeom>
                <a:avLst/>
                <a:gdLst/>
                <a:ahLst/>
                <a:cxnLst/>
                <a:rect r="r" b="b" t="t" l="l"/>
                <a:pathLst>
                  <a:path h="25086" w="1254321">
                    <a:moveTo>
                      <a:pt x="0" y="0"/>
                    </a:moveTo>
                    <a:lnTo>
                      <a:pt x="1254321" y="0"/>
                    </a:lnTo>
                    <a:lnTo>
                      <a:pt x="1254321" y="25086"/>
                    </a:lnTo>
                    <a:lnTo>
                      <a:pt x="0" y="25086"/>
                    </a:lnTo>
                    <a:close/>
                  </a:path>
                </a:pathLst>
              </a:custGeom>
              <a:solidFill>
                <a:srgbClr val="6FB9DA"/>
              </a:solidFill>
            </p:spPr>
          </p:sp>
          <p:sp>
            <p:nvSpPr>
              <p:cNvPr name="TextBox 9" id="9"/>
              <p:cNvSpPr txBox="true"/>
              <p:nvPr/>
            </p:nvSpPr>
            <p:spPr>
              <a:xfrm>
                <a:off x="0" y="-38100"/>
                <a:ext cx="1254321" cy="63186"/>
              </a:xfrm>
              <a:prstGeom prst="rect">
                <a:avLst/>
              </a:prstGeom>
            </p:spPr>
            <p:txBody>
              <a:bodyPr anchor="ctr" rtlCol="false" tIns="50800" lIns="50800" bIns="50800" rIns="50800"/>
              <a:lstStyle/>
              <a:p>
                <a:pPr algn="ctr">
                  <a:lnSpc>
                    <a:spcPts val="2659"/>
                  </a:lnSpc>
                </a:pPr>
              </a:p>
            </p:txBody>
          </p:sp>
        </p:grpSp>
        <p:grpSp>
          <p:nvGrpSpPr>
            <p:cNvPr name="Group 10" id="10"/>
            <p:cNvGrpSpPr/>
            <p:nvPr/>
          </p:nvGrpSpPr>
          <p:grpSpPr>
            <a:xfrm rot="0">
              <a:off x="12700000" y="0"/>
              <a:ext cx="6350000" cy="127000"/>
              <a:chOff x="0" y="0"/>
              <a:chExt cx="1254321" cy="25086"/>
            </a:xfrm>
          </p:grpSpPr>
          <p:sp>
            <p:nvSpPr>
              <p:cNvPr name="Freeform 11" id="11"/>
              <p:cNvSpPr/>
              <p:nvPr/>
            </p:nvSpPr>
            <p:spPr>
              <a:xfrm flipH="false" flipV="false" rot="0">
                <a:off x="0" y="0"/>
                <a:ext cx="1254321" cy="25086"/>
              </a:xfrm>
              <a:custGeom>
                <a:avLst/>
                <a:gdLst/>
                <a:ahLst/>
                <a:cxnLst/>
                <a:rect r="r" b="b" t="t" l="l"/>
                <a:pathLst>
                  <a:path h="25086" w="1254321">
                    <a:moveTo>
                      <a:pt x="0" y="0"/>
                    </a:moveTo>
                    <a:lnTo>
                      <a:pt x="1254321" y="0"/>
                    </a:lnTo>
                    <a:lnTo>
                      <a:pt x="1254321" y="25086"/>
                    </a:lnTo>
                    <a:lnTo>
                      <a:pt x="0" y="25086"/>
                    </a:lnTo>
                    <a:close/>
                  </a:path>
                </a:pathLst>
              </a:custGeom>
              <a:solidFill>
                <a:srgbClr val="FC0404"/>
              </a:solidFill>
            </p:spPr>
          </p:sp>
          <p:sp>
            <p:nvSpPr>
              <p:cNvPr name="TextBox 12" id="12"/>
              <p:cNvSpPr txBox="true"/>
              <p:nvPr/>
            </p:nvSpPr>
            <p:spPr>
              <a:xfrm>
                <a:off x="0" y="-38100"/>
                <a:ext cx="1254321" cy="63186"/>
              </a:xfrm>
              <a:prstGeom prst="rect">
                <a:avLst/>
              </a:prstGeom>
            </p:spPr>
            <p:txBody>
              <a:bodyPr anchor="ctr" rtlCol="false" tIns="50800" lIns="50800" bIns="50800" rIns="50800"/>
              <a:lstStyle/>
              <a:p>
                <a:pPr algn="ctr">
                  <a:lnSpc>
                    <a:spcPts val="2659"/>
                  </a:lnSpc>
                </a:pPr>
              </a:p>
            </p:txBody>
          </p:sp>
        </p:grpSp>
      </p:grpSp>
      <p:grpSp>
        <p:nvGrpSpPr>
          <p:cNvPr name="Group 13" id="13"/>
          <p:cNvGrpSpPr/>
          <p:nvPr/>
        </p:nvGrpSpPr>
        <p:grpSpPr>
          <a:xfrm rot="0">
            <a:off x="4000500" y="9563100"/>
            <a:ext cx="14287500" cy="95250"/>
            <a:chOff x="0" y="0"/>
            <a:chExt cx="19050000" cy="127000"/>
          </a:xfrm>
        </p:grpSpPr>
        <p:grpSp>
          <p:nvGrpSpPr>
            <p:cNvPr name="Group 14" id="14"/>
            <p:cNvGrpSpPr/>
            <p:nvPr/>
          </p:nvGrpSpPr>
          <p:grpSpPr>
            <a:xfrm rot="0">
              <a:off x="0" y="0"/>
              <a:ext cx="6350000" cy="127000"/>
              <a:chOff x="0" y="0"/>
              <a:chExt cx="1254321" cy="25086"/>
            </a:xfrm>
          </p:grpSpPr>
          <p:sp>
            <p:nvSpPr>
              <p:cNvPr name="Freeform 15" id="15"/>
              <p:cNvSpPr/>
              <p:nvPr/>
            </p:nvSpPr>
            <p:spPr>
              <a:xfrm flipH="false" flipV="false" rot="0">
                <a:off x="0" y="0"/>
                <a:ext cx="1254321" cy="25086"/>
              </a:xfrm>
              <a:custGeom>
                <a:avLst/>
                <a:gdLst/>
                <a:ahLst/>
                <a:cxnLst/>
                <a:rect r="r" b="b" t="t" l="l"/>
                <a:pathLst>
                  <a:path h="25086" w="1254321">
                    <a:moveTo>
                      <a:pt x="0" y="0"/>
                    </a:moveTo>
                    <a:lnTo>
                      <a:pt x="1254321" y="0"/>
                    </a:lnTo>
                    <a:lnTo>
                      <a:pt x="1254321" y="25086"/>
                    </a:lnTo>
                    <a:lnTo>
                      <a:pt x="0" y="25086"/>
                    </a:lnTo>
                    <a:close/>
                  </a:path>
                </a:pathLst>
              </a:custGeom>
              <a:solidFill>
                <a:srgbClr val="F5B72C"/>
              </a:solidFill>
            </p:spPr>
          </p:sp>
          <p:sp>
            <p:nvSpPr>
              <p:cNvPr name="TextBox 16" id="16"/>
              <p:cNvSpPr txBox="true"/>
              <p:nvPr/>
            </p:nvSpPr>
            <p:spPr>
              <a:xfrm>
                <a:off x="0" y="-38100"/>
                <a:ext cx="1254321" cy="63186"/>
              </a:xfrm>
              <a:prstGeom prst="rect">
                <a:avLst/>
              </a:prstGeom>
            </p:spPr>
            <p:txBody>
              <a:bodyPr anchor="ctr" rtlCol="false" tIns="50800" lIns="50800" bIns="50800" rIns="50800"/>
              <a:lstStyle/>
              <a:p>
                <a:pPr algn="ctr">
                  <a:lnSpc>
                    <a:spcPts val="2659"/>
                  </a:lnSpc>
                </a:pPr>
              </a:p>
            </p:txBody>
          </p:sp>
        </p:grpSp>
        <p:grpSp>
          <p:nvGrpSpPr>
            <p:cNvPr name="Group 17" id="17"/>
            <p:cNvGrpSpPr/>
            <p:nvPr/>
          </p:nvGrpSpPr>
          <p:grpSpPr>
            <a:xfrm rot="0">
              <a:off x="6350000" y="0"/>
              <a:ext cx="6350000" cy="127000"/>
              <a:chOff x="0" y="0"/>
              <a:chExt cx="1254321" cy="25086"/>
            </a:xfrm>
          </p:grpSpPr>
          <p:sp>
            <p:nvSpPr>
              <p:cNvPr name="Freeform 18" id="18"/>
              <p:cNvSpPr/>
              <p:nvPr/>
            </p:nvSpPr>
            <p:spPr>
              <a:xfrm flipH="false" flipV="false" rot="0">
                <a:off x="0" y="0"/>
                <a:ext cx="1254321" cy="25086"/>
              </a:xfrm>
              <a:custGeom>
                <a:avLst/>
                <a:gdLst/>
                <a:ahLst/>
                <a:cxnLst/>
                <a:rect r="r" b="b" t="t" l="l"/>
                <a:pathLst>
                  <a:path h="25086" w="1254321">
                    <a:moveTo>
                      <a:pt x="0" y="0"/>
                    </a:moveTo>
                    <a:lnTo>
                      <a:pt x="1254321" y="0"/>
                    </a:lnTo>
                    <a:lnTo>
                      <a:pt x="1254321" y="25086"/>
                    </a:lnTo>
                    <a:lnTo>
                      <a:pt x="0" y="25086"/>
                    </a:lnTo>
                    <a:close/>
                  </a:path>
                </a:pathLst>
              </a:custGeom>
              <a:solidFill>
                <a:srgbClr val="6FB9DA"/>
              </a:solidFill>
            </p:spPr>
          </p:sp>
          <p:sp>
            <p:nvSpPr>
              <p:cNvPr name="TextBox 19" id="19"/>
              <p:cNvSpPr txBox="true"/>
              <p:nvPr/>
            </p:nvSpPr>
            <p:spPr>
              <a:xfrm>
                <a:off x="0" y="-38100"/>
                <a:ext cx="1254321" cy="63186"/>
              </a:xfrm>
              <a:prstGeom prst="rect">
                <a:avLst/>
              </a:prstGeom>
            </p:spPr>
            <p:txBody>
              <a:bodyPr anchor="ctr" rtlCol="false" tIns="50800" lIns="50800" bIns="50800" rIns="50800"/>
              <a:lstStyle/>
              <a:p>
                <a:pPr algn="ctr">
                  <a:lnSpc>
                    <a:spcPts val="2659"/>
                  </a:lnSpc>
                </a:pPr>
              </a:p>
            </p:txBody>
          </p:sp>
        </p:grpSp>
        <p:grpSp>
          <p:nvGrpSpPr>
            <p:cNvPr name="Group 20" id="20"/>
            <p:cNvGrpSpPr/>
            <p:nvPr/>
          </p:nvGrpSpPr>
          <p:grpSpPr>
            <a:xfrm rot="0">
              <a:off x="12700000" y="0"/>
              <a:ext cx="6350000" cy="127000"/>
              <a:chOff x="0" y="0"/>
              <a:chExt cx="1254321" cy="25086"/>
            </a:xfrm>
          </p:grpSpPr>
          <p:sp>
            <p:nvSpPr>
              <p:cNvPr name="Freeform 21" id="21"/>
              <p:cNvSpPr/>
              <p:nvPr/>
            </p:nvSpPr>
            <p:spPr>
              <a:xfrm flipH="false" flipV="false" rot="0">
                <a:off x="0" y="0"/>
                <a:ext cx="1254321" cy="25086"/>
              </a:xfrm>
              <a:custGeom>
                <a:avLst/>
                <a:gdLst/>
                <a:ahLst/>
                <a:cxnLst/>
                <a:rect r="r" b="b" t="t" l="l"/>
                <a:pathLst>
                  <a:path h="25086" w="1254321">
                    <a:moveTo>
                      <a:pt x="0" y="0"/>
                    </a:moveTo>
                    <a:lnTo>
                      <a:pt x="1254321" y="0"/>
                    </a:lnTo>
                    <a:lnTo>
                      <a:pt x="1254321" y="25086"/>
                    </a:lnTo>
                    <a:lnTo>
                      <a:pt x="0" y="25086"/>
                    </a:lnTo>
                    <a:close/>
                  </a:path>
                </a:pathLst>
              </a:custGeom>
              <a:solidFill>
                <a:srgbClr val="FC0404"/>
              </a:solidFill>
            </p:spPr>
          </p:sp>
          <p:sp>
            <p:nvSpPr>
              <p:cNvPr name="TextBox 22" id="22"/>
              <p:cNvSpPr txBox="true"/>
              <p:nvPr/>
            </p:nvSpPr>
            <p:spPr>
              <a:xfrm>
                <a:off x="0" y="-38100"/>
                <a:ext cx="1254321" cy="63186"/>
              </a:xfrm>
              <a:prstGeom prst="rect">
                <a:avLst/>
              </a:prstGeom>
            </p:spPr>
            <p:txBody>
              <a:bodyPr anchor="ctr" rtlCol="false" tIns="50800" lIns="50800" bIns="50800" rIns="50800"/>
              <a:lstStyle/>
              <a:p>
                <a:pPr algn="ctr">
                  <a:lnSpc>
                    <a:spcPts val="2659"/>
                  </a:lnSpc>
                </a:pPr>
              </a:p>
            </p:txBody>
          </p:sp>
        </p:grpSp>
      </p:grpSp>
      <p:sp>
        <p:nvSpPr>
          <p:cNvPr name="TextBox 23" id="23"/>
          <p:cNvSpPr txBox="true"/>
          <p:nvPr/>
        </p:nvSpPr>
        <p:spPr>
          <a:xfrm rot="0">
            <a:off x="14287500" y="9705841"/>
            <a:ext cx="3810476" cy="469900"/>
          </a:xfrm>
          <a:prstGeom prst="rect">
            <a:avLst/>
          </a:prstGeom>
        </p:spPr>
        <p:txBody>
          <a:bodyPr anchor="t" rtlCol="false" tIns="0" lIns="0" bIns="0" rIns="0">
            <a:spAutoFit/>
          </a:bodyPr>
          <a:lstStyle/>
          <a:p>
            <a:pPr algn="l">
              <a:lnSpc>
                <a:spcPts val="3499"/>
              </a:lnSpc>
              <a:spcBef>
                <a:spcPct val="0"/>
              </a:spcBef>
            </a:pPr>
            <a:r>
              <a:rPr lang="en-US" b="true" sz="2499">
                <a:solidFill>
                  <a:srgbClr val="000000"/>
                </a:solidFill>
                <a:latin typeface="Arial MT Pro Bold"/>
                <a:ea typeface="Arial MT Pro Bold"/>
                <a:cs typeface="Arial MT Pro Bold"/>
                <a:sym typeface="Arial MT Pro Bold"/>
              </a:rPr>
              <a:t>BITS</a:t>
            </a:r>
            <a:r>
              <a:rPr lang="en-US" sz="2499">
                <a:solidFill>
                  <a:srgbClr val="000000"/>
                </a:solidFill>
                <a:latin typeface="Arial MT Pro"/>
                <a:ea typeface="Arial MT Pro"/>
                <a:cs typeface="Arial MT Pro"/>
                <a:sym typeface="Arial MT Pro"/>
              </a:rPr>
              <a:t> Pilani, Pilani Campus</a:t>
            </a:r>
          </a:p>
        </p:txBody>
      </p:sp>
      <p:sp>
        <p:nvSpPr>
          <p:cNvPr name="TextBox 24" id="24"/>
          <p:cNvSpPr txBox="true"/>
          <p:nvPr/>
        </p:nvSpPr>
        <p:spPr>
          <a:xfrm rot="0">
            <a:off x="1028700" y="1179004"/>
            <a:ext cx="6427947" cy="958850"/>
          </a:xfrm>
          <a:prstGeom prst="rect">
            <a:avLst/>
          </a:prstGeom>
        </p:spPr>
        <p:txBody>
          <a:bodyPr anchor="t" rtlCol="false" tIns="0" lIns="0" bIns="0" rIns="0">
            <a:spAutoFit/>
          </a:bodyPr>
          <a:lstStyle/>
          <a:p>
            <a:pPr algn="l">
              <a:lnSpc>
                <a:spcPts val="7000"/>
              </a:lnSpc>
              <a:spcBef>
                <a:spcPct val="0"/>
              </a:spcBef>
            </a:pPr>
            <a:r>
              <a:rPr lang="en-US" b="true" sz="5000">
                <a:solidFill>
                  <a:srgbClr val="000000"/>
                </a:solidFill>
                <a:latin typeface="Arial MT Pro Bold"/>
                <a:ea typeface="Arial MT Pro Bold"/>
                <a:cs typeface="Arial MT Pro Bold"/>
                <a:sym typeface="Arial MT Pro Bold"/>
              </a:rPr>
              <a:t>Ensembling methods</a:t>
            </a:r>
          </a:p>
        </p:txBody>
      </p:sp>
      <p:sp>
        <p:nvSpPr>
          <p:cNvPr name="TextBox 25" id="25"/>
          <p:cNvSpPr txBox="true"/>
          <p:nvPr/>
        </p:nvSpPr>
        <p:spPr>
          <a:xfrm rot="0">
            <a:off x="426993" y="3242962"/>
            <a:ext cx="17434013" cy="5438775"/>
          </a:xfrm>
          <a:prstGeom prst="rect">
            <a:avLst/>
          </a:prstGeom>
        </p:spPr>
        <p:txBody>
          <a:bodyPr anchor="t" rtlCol="false" tIns="0" lIns="0" bIns="0" rIns="0">
            <a:spAutoFit/>
          </a:bodyPr>
          <a:lstStyle/>
          <a:p>
            <a:pPr algn="just">
              <a:lnSpc>
                <a:spcPts val="3915"/>
              </a:lnSpc>
            </a:pPr>
            <a:r>
              <a:rPr lang="en-US" sz="2700" b="true">
                <a:solidFill>
                  <a:srgbClr val="000000"/>
                </a:solidFill>
                <a:latin typeface="Public Sans Bold"/>
                <a:ea typeface="Public Sans Bold"/>
                <a:cs typeface="Public Sans Bold"/>
                <a:sym typeface="Public Sans Bold"/>
              </a:rPr>
              <a:t>1. Static Round-Robin (The Baseline): </a:t>
            </a:r>
            <a:r>
              <a:rPr lang="en-US" sz="2700">
                <a:solidFill>
                  <a:srgbClr val="000000"/>
                </a:solidFill>
                <a:latin typeface="Public Sans"/>
                <a:ea typeface="Public Sans"/>
                <a:cs typeface="Public Sans"/>
                <a:sym typeface="Public Sans"/>
              </a:rPr>
              <a:t>This is a fixed, rule-based strategy that serves as your control group. Instead of making smart decisions, the system just rotates through the available experts in a set order (e.g., Llama-&gt;Qwen-&gt;Mistral) for every question. This method assumes that simply having a variety of options is enough to solve problems. It acts as an important baseline because if your AI agent cannot perform better than this basic rotation, it shows that the agent hasn't developed a meaningful strategy yet.</a:t>
            </a:r>
          </a:p>
          <a:p>
            <a:pPr algn="just">
              <a:lnSpc>
                <a:spcPts val="3915"/>
              </a:lnSpc>
            </a:pPr>
          </a:p>
          <a:p>
            <a:pPr algn="just">
              <a:lnSpc>
                <a:spcPts val="3915"/>
              </a:lnSpc>
            </a:pPr>
            <a:r>
              <a:rPr lang="en-US" b="true" sz="2700">
                <a:solidFill>
                  <a:srgbClr val="000000"/>
                </a:solidFill>
                <a:latin typeface="Public Sans Bold"/>
                <a:ea typeface="Public Sans Bold"/>
                <a:cs typeface="Public Sans Bold"/>
                <a:sym typeface="Public Sans Bold"/>
              </a:rPr>
              <a:t>2. Self-Correction (Single Expert Refinement): </a:t>
            </a:r>
            <a:r>
              <a:rPr lang="en-US" sz="2700">
                <a:solidFill>
                  <a:srgbClr val="000000"/>
                </a:solidFill>
                <a:latin typeface="Public Sans"/>
                <a:ea typeface="Public Sans"/>
                <a:cs typeface="Public Sans"/>
                <a:sym typeface="Public Sans"/>
              </a:rPr>
              <a:t>This method tests the idea of "depth over breadth." Instead of moving between different experts, the system focuses on one strong model (e.g., mistral:instruct) and asks it to improve its answer repeatedly. The reasoning is that a capable model may need a second chance to correct its own errors. In your experiments, this method performed surprisingly well at 88.3%. This suggests that for many questions, giving a good model more time to think is nearly as effective as consulting a team of experts.</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1723160" y="0"/>
            <a:ext cx="5974212" cy="1379029"/>
          </a:xfrm>
          <a:custGeom>
            <a:avLst/>
            <a:gdLst/>
            <a:ahLst/>
            <a:cxnLst/>
            <a:rect r="r" b="b" t="t" l="l"/>
            <a:pathLst>
              <a:path h="1379029" w="5974212">
                <a:moveTo>
                  <a:pt x="0" y="0"/>
                </a:moveTo>
                <a:lnTo>
                  <a:pt x="5974212" y="0"/>
                </a:lnTo>
                <a:lnTo>
                  <a:pt x="5974212" y="1379029"/>
                </a:lnTo>
                <a:lnTo>
                  <a:pt x="0" y="1379029"/>
                </a:lnTo>
                <a:lnTo>
                  <a:pt x="0" y="0"/>
                </a:lnTo>
                <a:close/>
              </a:path>
            </a:pathLst>
          </a:custGeom>
          <a:blipFill>
            <a:blip r:embed="rId2"/>
            <a:stretch>
              <a:fillRect l="0" t="-4600" r="0" b="-2240"/>
            </a:stretch>
          </a:blipFill>
        </p:spPr>
      </p:sp>
      <p:grpSp>
        <p:nvGrpSpPr>
          <p:cNvPr name="Group 3" id="3"/>
          <p:cNvGrpSpPr/>
          <p:nvPr/>
        </p:nvGrpSpPr>
        <p:grpSpPr>
          <a:xfrm rot="0">
            <a:off x="0" y="2342548"/>
            <a:ext cx="14287500" cy="95250"/>
            <a:chOff x="0" y="0"/>
            <a:chExt cx="19050000" cy="127000"/>
          </a:xfrm>
        </p:grpSpPr>
        <p:grpSp>
          <p:nvGrpSpPr>
            <p:cNvPr name="Group 4" id="4"/>
            <p:cNvGrpSpPr/>
            <p:nvPr/>
          </p:nvGrpSpPr>
          <p:grpSpPr>
            <a:xfrm rot="0">
              <a:off x="0" y="0"/>
              <a:ext cx="6350000" cy="127000"/>
              <a:chOff x="0" y="0"/>
              <a:chExt cx="1254321" cy="25086"/>
            </a:xfrm>
          </p:grpSpPr>
          <p:sp>
            <p:nvSpPr>
              <p:cNvPr name="Freeform 5" id="5"/>
              <p:cNvSpPr/>
              <p:nvPr/>
            </p:nvSpPr>
            <p:spPr>
              <a:xfrm flipH="false" flipV="false" rot="0">
                <a:off x="0" y="0"/>
                <a:ext cx="1254321" cy="25086"/>
              </a:xfrm>
              <a:custGeom>
                <a:avLst/>
                <a:gdLst/>
                <a:ahLst/>
                <a:cxnLst/>
                <a:rect r="r" b="b" t="t" l="l"/>
                <a:pathLst>
                  <a:path h="25086" w="1254321">
                    <a:moveTo>
                      <a:pt x="0" y="0"/>
                    </a:moveTo>
                    <a:lnTo>
                      <a:pt x="1254321" y="0"/>
                    </a:lnTo>
                    <a:lnTo>
                      <a:pt x="1254321" y="25086"/>
                    </a:lnTo>
                    <a:lnTo>
                      <a:pt x="0" y="25086"/>
                    </a:lnTo>
                    <a:close/>
                  </a:path>
                </a:pathLst>
              </a:custGeom>
              <a:solidFill>
                <a:srgbClr val="F5B72C"/>
              </a:solidFill>
            </p:spPr>
          </p:sp>
          <p:sp>
            <p:nvSpPr>
              <p:cNvPr name="TextBox 6" id="6"/>
              <p:cNvSpPr txBox="true"/>
              <p:nvPr/>
            </p:nvSpPr>
            <p:spPr>
              <a:xfrm>
                <a:off x="0" y="-38100"/>
                <a:ext cx="1254321" cy="63186"/>
              </a:xfrm>
              <a:prstGeom prst="rect">
                <a:avLst/>
              </a:prstGeom>
            </p:spPr>
            <p:txBody>
              <a:bodyPr anchor="ctr" rtlCol="false" tIns="50800" lIns="50800" bIns="50800" rIns="50800"/>
              <a:lstStyle/>
              <a:p>
                <a:pPr algn="ctr">
                  <a:lnSpc>
                    <a:spcPts val="2659"/>
                  </a:lnSpc>
                </a:pPr>
              </a:p>
            </p:txBody>
          </p:sp>
        </p:grpSp>
        <p:grpSp>
          <p:nvGrpSpPr>
            <p:cNvPr name="Group 7" id="7"/>
            <p:cNvGrpSpPr/>
            <p:nvPr/>
          </p:nvGrpSpPr>
          <p:grpSpPr>
            <a:xfrm rot="0">
              <a:off x="6350000" y="0"/>
              <a:ext cx="6350000" cy="127000"/>
              <a:chOff x="0" y="0"/>
              <a:chExt cx="1254321" cy="25086"/>
            </a:xfrm>
          </p:grpSpPr>
          <p:sp>
            <p:nvSpPr>
              <p:cNvPr name="Freeform 8" id="8"/>
              <p:cNvSpPr/>
              <p:nvPr/>
            </p:nvSpPr>
            <p:spPr>
              <a:xfrm flipH="false" flipV="false" rot="0">
                <a:off x="0" y="0"/>
                <a:ext cx="1254321" cy="25086"/>
              </a:xfrm>
              <a:custGeom>
                <a:avLst/>
                <a:gdLst/>
                <a:ahLst/>
                <a:cxnLst/>
                <a:rect r="r" b="b" t="t" l="l"/>
                <a:pathLst>
                  <a:path h="25086" w="1254321">
                    <a:moveTo>
                      <a:pt x="0" y="0"/>
                    </a:moveTo>
                    <a:lnTo>
                      <a:pt x="1254321" y="0"/>
                    </a:lnTo>
                    <a:lnTo>
                      <a:pt x="1254321" y="25086"/>
                    </a:lnTo>
                    <a:lnTo>
                      <a:pt x="0" y="25086"/>
                    </a:lnTo>
                    <a:close/>
                  </a:path>
                </a:pathLst>
              </a:custGeom>
              <a:solidFill>
                <a:srgbClr val="6FB9DA"/>
              </a:solidFill>
            </p:spPr>
          </p:sp>
          <p:sp>
            <p:nvSpPr>
              <p:cNvPr name="TextBox 9" id="9"/>
              <p:cNvSpPr txBox="true"/>
              <p:nvPr/>
            </p:nvSpPr>
            <p:spPr>
              <a:xfrm>
                <a:off x="0" y="-38100"/>
                <a:ext cx="1254321" cy="63186"/>
              </a:xfrm>
              <a:prstGeom prst="rect">
                <a:avLst/>
              </a:prstGeom>
            </p:spPr>
            <p:txBody>
              <a:bodyPr anchor="ctr" rtlCol="false" tIns="50800" lIns="50800" bIns="50800" rIns="50800"/>
              <a:lstStyle/>
              <a:p>
                <a:pPr algn="ctr">
                  <a:lnSpc>
                    <a:spcPts val="2659"/>
                  </a:lnSpc>
                </a:pPr>
              </a:p>
            </p:txBody>
          </p:sp>
        </p:grpSp>
        <p:grpSp>
          <p:nvGrpSpPr>
            <p:cNvPr name="Group 10" id="10"/>
            <p:cNvGrpSpPr/>
            <p:nvPr/>
          </p:nvGrpSpPr>
          <p:grpSpPr>
            <a:xfrm rot="0">
              <a:off x="12700000" y="0"/>
              <a:ext cx="6350000" cy="127000"/>
              <a:chOff x="0" y="0"/>
              <a:chExt cx="1254321" cy="25086"/>
            </a:xfrm>
          </p:grpSpPr>
          <p:sp>
            <p:nvSpPr>
              <p:cNvPr name="Freeform 11" id="11"/>
              <p:cNvSpPr/>
              <p:nvPr/>
            </p:nvSpPr>
            <p:spPr>
              <a:xfrm flipH="false" flipV="false" rot="0">
                <a:off x="0" y="0"/>
                <a:ext cx="1254321" cy="25086"/>
              </a:xfrm>
              <a:custGeom>
                <a:avLst/>
                <a:gdLst/>
                <a:ahLst/>
                <a:cxnLst/>
                <a:rect r="r" b="b" t="t" l="l"/>
                <a:pathLst>
                  <a:path h="25086" w="1254321">
                    <a:moveTo>
                      <a:pt x="0" y="0"/>
                    </a:moveTo>
                    <a:lnTo>
                      <a:pt x="1254321" y="0"/>
                    </a:lnTo>
                    <a:lnTo>
                      <a:pt x="1254321" y="25086"/>
                    </a:lnTo>
                    <a:lnTo>
                      <a:pt x="0" y="25086"/>
                    </a:lnTo>
                    <a:close/>
                  </a:path>
                </a:pathLst>
              </a:custGeom>
              <a:solidFill>
                <a:srgbClr val="FC0404"/>
              </a:solidFill>
            </p:spPr>
          </p:sp>
          <p:sp>
            <p:nvSpPr>
              <p:cNvPr name="TextBox 12" id="12"/>
              <p:cNvSpPr txBox="true"/>
              <p:nvPr/>
            </p:nvSpPr>
            <p:spPr>
              <a:xfrm>
                <a:off x="0" y="-38100"/>
                <a:ext cx="1254321" cy="63186"/>
              </a:xfrm>
              <a:prstGeom prst="rect">
                <a:avLst/>
              </a:prstGeom>
            </p:spPr>
            <p:txBody>
              <a:bodyPr anchor="ctr" rtlCol="false" tIns="50800" lIns="50800" bIns="50800" rIns="50800"/>
              <a:lstStyle/>
              <a:p>
                <a:pPr algn="ctr">
                  <a:lnSpc>
                    <a:spcPts val="2659"/>
                  </a:lnSpc>
                </a:pPr>
              </a:p>
            </p:txBody>
          </p:sp>
        </p:grpSp>
      </p:grpSp>
      <p:grpSp>
        <p:nvGrpSpPr>
          <p:cNvPr name="Group 13" id="13"/>
          <p:cNvGrpSpPr/>
          <p:nvPr/>
        </p:nvGrpSpPr>
        <p:grpSpPr>
          <a:xfrm rot="0">
            <a:off x="4000500" y="9563100"/>
            <a:ext cx="14287500" cy="95250"/>
            <a:chOff x="0" y="0"/>
            <a:chExt cx="19050000" cy="127000"/>
          </a:xfrm>
        </p:grpSpPr>
        <p:grpSp>
          <p:nvGrpSpPr>
            <p:cNvPr name="Group 14" id="14"/>
            <p:cNvGrpSpPr/>
            <p:nvPr/>
          </p:nvGrpSpPr>
          <p:grpSpPr>
            <a:xfrm rot="0">
              <a:off x="0" y="0"/>
              <a:ext cx="6350000" cy="127000"/>
              <a:chOff x="0" y="0"/>
              <a:chExt cx="1254321" cy="25086"/>
            </a:xfrm>
          </p:grpSpPr>
          <p:sp>
            <p:nvSpPr>
              <p:cNvPr name="Freeform 15" id="15"/>
              <p:cNvSpPr/>
              <p:nvPr/>
            </p:nvSpPr>
            <p:spPr>
              <a:xfrm flipH="false" flipV="false" rot="0">
                <a:off x="0" y="0"/>
                <a:ext cx="1254321" cy="25086"/>
              </a:xfrm>
              <a:custGeom>
                <a:avLst/>
                <a:gdLst/>
                <a:ahLst/>
                <a:cxnLst/>
                <a:rect r="r" b="b" t="t" l="l"/>
                <a:pathLst>
                  <a:path h="25086" w="1254321">
                    <a:moveTo>
                      <a:pt x="0" y="0"/>
                    </a:moveTo>
                    <a:lnTo>
                      <a:pt x="1254321" y="0"/>
                    </a:lnTo>
                    <a:lnTo>
                      <a:pt x="1254321" y="25086"/>
                    </a:lnTo>
                    <a:lnTo>
                      <a:pt x="0" y="25086"/>
                    </a:lnTo>
                    <a:close/>
                  </a:path>
                </a:pathLst>
              </a:custGeom>
              <a:solidFill>
                <a:srgbClr val="F5B72C"/>
              </a:solidFill>
            </p:spPr>
          </p:sp>
          <p:sp>
            <p:nvSpPr>
              <p:cNvPr name="TextBox 16" id="16"/>
              <p:cNvSpPr txBox="true"/>
              <p:nvPr/>
            </p:nvSpPr>
            <p:spPr>
              <a:xfrm>
                <a:off x="0" y="-38100"/>
                <a:ext cx="1254321" cy="63186"/>
              </a:xfrm>
              <a:prstGeom prst="rect">
                <a:avLst/>
              </a:prstGeom>
            </p:spPr>
            <p:txBody>
              <a:bodyPr anchor="ctr" rtlCol="false" tIns="50800" lIns="50800" bIns="50800" rIns="50800"/>
              <a:lstStyle/>
              <a:p>
                <a:pPr algn="ctr">
                  <a:lnSpc>
                    <a:spcPts val="2659"/>
                  </a:lnSpc>
                </a:pPr>
              </a:p>
            </p:txBody>
          </p:sp>
        </p:grpSp>
        <p:grpSp>
          <p:nvGrpSpPr>
            <p:cNvPr name="Group 17" id="17"/>
            <p:cNvGrpSpPr/>
            <p:nvPr/>
          </p:nvGrpSpPr>
          <p:grpSpPr>
            <a:xfrm rot="0">
              <a:off x="6350000" y="0"/>
              <a:ext cx="6350000" cy="127000"/>
              <a:chOff x="0" y="0"/>
              <a:chExt cx="1254321" cy="25086"/>
            </a:xfrm>
          </p:grpSpPr>
          <p:sp>
            <p:nvSpPr>
              <p:cNvPr name="Freeform 18" id="18"/>
              <p:cNvSpPr/>
              <p:nvPr/>
            </p:nvSpPr>
            <p:spPr>
              <a:xfrm flipH="false" flipV="false" rot="0">
                <a:off x="0" y="0"/>
                <a:ext cx="1254321" cy="25086"/>
              </a:xfrm>
              <a:custGeom>
                <a:avLst/>
                <a:gdLst/>
                <a:ahLst/>
                <a:cxnLst/>
                <a:rect r="r" b="b" t="t" l="l"/>
                <a:pathLst>
                  <a:path h="25086" w="1254321">
                    <a:moveTo>
                      <a:pt x="0" y="0"/>
                    </a:moveTo>
                    <a:lnTo>
                      <a:pt x="1254321" y="0"/>
                    </a:lnTo>
                    <a:lnTo>
                      <a:pt x="1254321" y="25086"/>
                    </a:lnTo>
                    <a:lnTo>
                      <a:pt x="0" y="25086"/>
                    </a:lnTo>
                    <a:close/>
                  </a:path>
                </a:pathLst>
              </a:custGeom>
              <a:solidFill>
                <a:srgbClr val="6FB9DA"/>
              </a:solidFill>
            </p:spPr>
          </p:sp>
          <p:sp>
            <p:nvSpPr>
              <p:cNvPr name="TextBox 19" id="19"/>
              <p:cNvSpPr txBox="true"/>
              <p:nvPr/>
            </p:nvSpPr>
            <p:spPr>
              <a:xfrm>
                <a:off x="0" y="-38100"/>
                <a:ext cx="1254321" cy="63186"/>
              </a:xfrm>
              <a:prstGeom prst="rect">
                <a:avLst/>
              </a:prstGeom>
            </p:spPr>
            <p:txBody>
              <a:bodyPr anchor="ctr" rtlCol="false" tIns="50800" lIns="50800" bIns="50800" rIns="50800"/>
              <a:lstStyle/>
              <a:p>
                <a:pPr algn="ctr">
                  <a:lnSpc>
                    <a:spcPts val="2659"/>
                  </a:lnSpc>
                </a:pPr>
              </a:p>
            </p:txBody>
          </p:sp>
        </p:grpSp>
        <p:grpSp>
          <p:nvGrpSpPr>
            <p:cNvPr name="Group 20" id="20"/>
            <p:cNvGrpSpPr/>
            <p:nvPr/>
          </p:nvGrpSpPr>
          <p:grpSpPr>
            <a:xfrm rot="0">
              <a:off x="12700000" y="0"/>
              <a:ext cx="6350000" cy="127000"/>
              <a:chOff x="0" y="0"/>
              <a:chExt cx="1254321" cy="25086"/>
            </a:xfrm>
          </p:grpSpPr>
          <p:sp>
            <p:nvSpPr>
              <p:cNvPr name="Freeform 21" id="21"/>
              <p:cNvSpPr/>
              <p:nvPr/>
            </p:nvSpPr>
            <p:spPr>
              <a:xfrm flipH="false" flipV="false" rot="0">
                <a:off x="0" y="0"/>
                <a:ext cx="1254321" cy="25086"/>
              </a:xfrm>
              <a:custGeom>
                <a:avLst/>
                <a:gdLst/>
                <a:ahLst/>
                <a:cxnLst/>
                <a:rect r="r" b="b" t="t" l="l"/>
                <a:pathLst>
                  <a:path h="25086" w="1254321">
                    <a:moveTo>
                      <a:pt x="0" y="0"/>
                    </a:moveTo>
                    <a:lnTo>
                      <a:pt x="1254321" y="0"/>
                    </a:lnTo>
                    <a:lnTo>
                      <a:pt x="1254321" y="25086"/>
                    </a:lnTo>
                    <a:lnTo>
                      <a:pt x="0" y="25086"/>
                    </a:lnTo>
                    <a:close/>
                  </a:path>
                </a:pathLst>
              </a:custGeom>
              <a:solidFill>
                <a:srgbClr val="FC0404"/>
              </a:solidFill>
            </p:spPr>
          </p:sp>
          <p:sp>
            <p:nvSpPr>
              <p:cNvPr name="TextBox 22" id="22"/>
              <p:cNvSpPr txBox="true"/>
              <p:nvPr/>
            </p:nvSpPr>
            <p:spPr>
              <a:xfrm>
                <a:off x="0" y="-38100"/>
                <a:ext cx="1254321" cy="63186"/>
              </a:xfrm>
              <a:prstGeom prst="rect">
                <a:avLst/>
              </a:prstGeom>
            </p:spPr>
            <p:txBody>
              <a:bodyPr anchor="ctr" rtlCol="false" tIns="50800" lIns="50800" bIns="50800" rIns="50800"/>
              <a:lstStyle/>
              <a:p>
                <a:pPr algn="ctr">
                  <a:lnSpc>
                    <a:spcPts val="2659"/>
                  </a:lnSpc>
                </a:pPr>
              </a:p>
            </p:txBody>
          </p:sp>
        </p:grpSp>
      </p:grpSp>
      <p:sp>
        <p:nvSpPr>
          <p:cNvPr name="TextBox 23" id="23"/>
          <p:cNvSpPr txBox="true"/>
          <p:nvPr/>
        </p:nvSpPr>
        <p:spPr>
          <a:xfrm rot="0">
            <a:off x="14287500" y="9705841"/>
            <a:ext cx="3810476" cy="469900"/>
          </a:xfrm>
          <a:prstGeom prst="rect">
            <a:avLst/>
          </a:prstGeom>
        </p:spPr>
        <p:txBody>
          <a:bodyPr anchor="t" rtlCol="false" tIns="0" lIns="0" bIns="0" rIns="0">
            <a:spAutoFit/>
          </a:bodyPr>
          <a:lstStyle/>
          <a:p>
            <a:pPr algn="l">
              <a:lnSpc>
                <a:spcPts val="3499"/>
              </a:lnSpc>
              <a:spcBef>
                <a:spcPct val="0"/>
              </a:spcBef>
            </a:pPr>
            <a:r>
              <a:rPr lang="en-US" b="true" sz="2499">
                <a:solidFill>
                  <a:srgbClr val="000000"/>
                </a:solidFill>
                <a:latin typeface="Arial MT Pro Bold"/>
                <a:ea typeface="Arial MT Pro Bold"/>
                <a:cs typeface="Arial MT Pro Bold"/>
                <a:sym typeface="Arial MT Pro Bold"/>
              </a:rPr>
              <a:t>BITS</a:t>
            </a:r>
            <a:r>
              <a:rPr lang="en-US" sz="2499">
                <a:solidFill>
                  <a:srgbClr val="000000"/>
                </a:solidFill>
                <a:latin typeface="Arial MT Pro"/>
                <a:ea typeface="Arial MT Pro"/>
                <a:cs typeface="Arial MT Pro"/>
                <a:sym typeface="Arial MT Pro"/>
              </a:rPr>
              <a:t> Pilani, Pilani Campus</a:t>
            </a:r>
          </a:p>
        </p:txBody>
      </p:sp>
      <p:sp>
        <p:nvSpPr>
          <p:cNvPr name="TextBox 24" id="24"/>
          <p:cNvSpPr txBox="true"/>
          <p:nvPr/>
        </p:nvSpPr>
        <p:spPr>
          <a:xfrm rot="0">
            <a:off x="1028700" y="1179004"/>
            <a:ext cx="6427947" cy="958850"/>
          </a:xfrm>
          <a:prstGeom prst="rect">
            <a:avLst/>
          </a:prstGeom>
        </p:spPr>
        <p:txBody>
          <a:bodyPr anchor="t" rtlCol="false" tIns="0" lIns="0" bIns="0" rIns="0">
            <a:spAutoFit/>
          </a:bodyPr>
          <a:lstStyle/>
          <a:p>
            <a:pPr algn="l">
              <a:lnSpc>
                <a:spcPts val="7000"/>
              </a:lnSpc>
              <a:spcBef>
                <a:spcPct val="0"/>
              </a:spcBef>
            </a:pPr>
            <a:r>
              <a:rPr lang="en-US" b="true" sz="5000">
                <a:solidFill>
                  <a:srgbClr val="000000"/>
                </a:solidFill>
                <a:latin typeface="Arial MT Pro Bold"/>
                <a:ea typeface="Arial MT Pro Bold"/>
                <a:cs typeface="Arial MT Pro Bold"/>
                <a:sym typeface="Arial MT Pro Bold"/>
              </a:rPr>
              <a:t>Ensembling methods</a:t>
            </a:r>
          </a:p>
        </p:txBody>
      </p:sp>
      <p:sp>
        <p:nvSpPr>
          <p:cNvPr name="TextBox 25" id="25"/>
          <p:cNvSpPr txBox="true"/>
          <p:nvPr/>
        </p:nvSpPr>
        <p:spPr>
          <a:xfrm rot="0">
            <a:off x="426993" y="3588290"/>
            <a:ext cx="17434013" cy="4448175"/>
          </a:xfrm>
          <a:prstGeom prst="rect">
            <a:avLst/>
          </a:prstGeom>
        </p:spPr>
        <p:txBody>
          <a:bodyPr anchor="t" rtlCol="false" tIns="0" lIns="0" bIns="0" rIns="0">
            <a:spAutoFit/>
          </a:bodyPr>
          <a:lstStyle/>
          <a:p>
            <a:pPr algn="just">
              <a:lnSpc>
                <a:spcPts val="3915"/>
              </a:lnSpc>
            </a:pPr>
            <a:r>
              <a:rPr lang="en-US" sz="2700" b="true">
                <a:solidFill>
                  <a:srgbClr val="000000"/>
                </a:solidFill>
                <a:latin typeface="Public Sans Bold"/>
                <a:ea typeface="Public Sans Bold"/>
                <a:cs typeface="Public Sans Bold"/>
                <a:sym typeface="Public Sans Bold"/>
              </a:rPr>
              <a:t>3. Dynamic Ensemble Reasoning (The RL Agent):</a:t>
            </a:r>
          </a:p>
          <a:p>
            <a:pPr algn="just">
              <a:lnSpc>
                <a:spcPts val="3915"/>
              </a:lnSpc>
            </a:pPr>
            <a:r>
              <a:rPr lang="en-US" sz="2700">
                <a:solidFill>
                  <a:srgbClr val="000000"/>
                </a:solidFill>
                <a:latin typeface="Public Sans"/>
                <a:ea typeface="Public Sans"/>
                <a:cs typeface="Public Sans"/>
                <a:sym typeface="Public Sans"/>
              </a:rPr>
              <a:t>Unlike other two methods, this method models the routing problem as a Markov Decision Process (MDP). A trained PPO agent acts as a manager.</a:t>
            </a:r>
          </a:p>
          <a:p>
            <a:pPr algn="just" marL="582933" indent="-291467" lvl="1">
              <a:lnSpc>
                <a:spcPts val="3915"/>
              </a:lnSpc>
              <a:buFont typeface="Arial"/>
              <a:buChar char="•"/>
            </a:pPr>
            <a:r>
              <a:rPr lang="en-US" sz="2700">
                <a:solidFill>
                  <a:srgbClr val="000000"/>
                </a:solidFill>
                <a:latin typeface="Public Sans"/>
                <a:ea typeface="Public Sans"/>
                <a:cs typeface="Public Sans"/>
                <a:sym typeface="Public Sans"/>
              </a:rPr>
              <a:t>At each step, the agent looks at the question and the previous answer (the state) and decides which specific expert is best suited to fix the current error.</a:t>
            </a:r>
          </a:p>
          <a:p>
            <a:pPr algn="just" marL="582933" indent="-291467" lvl="1">
              <a:lnSpc>
                <a:spcPts val="3915"/>
              </a:lnSpc>
              <a:buFont typeface="Arial"/>
              <a:buChar char="•"/>
            </a:pPr>
            <a:r>
              <a:rPr lang="en-US" sz="2700">
                <a:solidFill>
                  <a:srgbClr val="000000"/>
                </a:solidFill>
                <a:latin typeface="Public Sans"/>
                <a:ea typeface="Public Sans"/>
                <a:cs typeface="Public Sans"/>
                <a:sym typeface="Public Sans"/>
              </a:rPr>
              <a:t>Unlike Round-Robin, it tries to be adaptive, sending math questions to math models and logic questions to logic models.</a:t>
            </a:r>
          </a:p>
          <a:p>
            <a:pPr algn="just" marL="582933" indent="-291467" lvl="1">
              <a:lnSpc>
                <a:spcPts val="3915"/>
              </a:lnSpc>
              <a:buFont typeface="Arial"/>
              <a:buChar char="•"/>
            </a:pPr>
            <a:r>
              <a:rPr lang="en-US" sz="2700">
                <a:solidFill>
                  <a:srgbClr val="000000"/>
                </a:solidFill>
                <a:latin typeface="Public Sans"/>
                <a:ea typeface="Public Sans"/>
                <a:cs typeface="Public Sans"/>
                <a:sym typeface="Public Sans"/>
              </a:rPr>
              <a:t>It is trained with a reward function that penalizes high costs, forcing it to balance "getting the right answer" with "being efficient".</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1723160" y="0"/>
            <a:ext cx="5974212" cy="1379029"/>
          </a:xfrm>
          <a:custGeom>
            <a:avLst/>
            <a:gdLst/>
            <a:ahLst/>
            <a:cxnLst/>
            <a:rect r="r" b="b" t="t" l="l"/>
            <a:pathLst>
              <a:path h="1379029" w="5974212">
                <a:moveTo>
                  <a:pt x="0" y="0"/>
                </a:moveTo>
                <a:lnTo>
                  <a:pt x="5974212" y="0"/>
                </a:lnTo>
                <a:lnTo>
                  <a:pt x="5974212" y="1379029"/>
                </a:lnTo>
                <a:lnTo>
                  <a:pt x="0" y="1379029"/>
                </a:lnTo>
                <a:lnTo>
                  <a:pt x="0" y="0"/>
                </a:lnTo>
                <a:close/>
              </a:path>
            </a:pathLst>
          </a:custGeom>
          <a:blipFill>
            <a:blip r:embed="rId2"/>
            <a:stretch>
              <a:fillRect l="0" t="-4600" r="0" b="-2240"/>
            </a:stretch>
          </a:blipFill>
        </p:spPr>
      </p:sp>
      <p:grpSp>
        <p:nvGrpSpPr>
          <p:cNvPr name="Group 3" id="3"/>
          <p:cNvGrpSpPr/>
          <p:nvPr/>
        </p:nvGrpSpPr>
        <p:grpSpPr>
          <a:xfrm rot="0">
            <a:off x="0" y="2342548"/>
            <a:ext cx="14287500" cy="95250"/>
            <a:chOff x="0" y="0"/>
            <a:chExt cx="19050000" cy="127000"/>
          </a:xfrm>
        </p:grpSpPr>
        <p:grpSp>
          <p:nvGrpSpPr>
            <p:cNvPr name="Group 4" id="4"/>
            <p:cNvGrpSpPr/>
            <p:nvPr/>
          </p:nvGrpSpPr>
          <p:grpSpPr>
            <a:xfrm rot="0">
              <a:off x="0" y="0"/>
              <a:ext cx="6350000" cy="127000"/>
              <a:chOff x="0" y="0"/>
              <a:chExt cx="1254321" cy="25086"/>
            </a:xfrm>
          </p:grpSpPr>
          <p:sp>
            <p:nvSpPr>
              <p:cNvPr name="Freeform 5" id="5"/>
              <p:cNvSpPr/>
              <p:nvPr/>
            </p:nvSpPr>
            <p:spPr>
              <a:xfrm flipH="false" flipV="false" rot="0">
                <a:off x="0" y="0"/>
                <a:ext cx="1254321" cy="25086"/>
              </a:xfrm>
              <a:custGeom>
                <a:avLst/>
                <a:gdLst/>
                <a:ahLst/>
                <a:cxnLst/>
                <a:rect r="r" b="b" t="t" l="l"/>
                <a:pathLst>
                  <a:path h="25086" w="1254321">
                    <a:moveTo>
                      <a:pt x="0" y="0"/>
                    </a:moveTo>
                    <a:lnTo>
                      <a:pt x="1254321" y="0"/>
                    </a:lnTo>
                    <a:lnTo>
                      <a:pt x="1254321" y="25086"/>
                    </a:lnTo>
                    <a:lnTo>
                      <a:pt x="0" y="25086"/>
                    </a:lnTo>
                    <a:close/>
                  </a:path>
                </a:pathLst>
              </a:custGeom>
              <a:solidFill>
                <a:srgbClr val="F5B72C"/>
              </a:solidFill>
            </p:spPr>
          </p:sp>
          <p:sp>
            <p:nvSpPr>
              <p:cNvPr name="TextBox 6" id="6"/>
              <p:cNvSpPr txBox="true"/>
              <p:nvPr/>
            </p:nvSpPr>
            <p:spPr>
              <a:xfrm>
                <a:off x="0" y="-38100"/>
                <a:ext cx="1254321" cy="63186"/>
              </a:xfrm>
              <a:prstGeom prst="rect">
                <a:avLst/>
              </a:prstGeom>
            </p:spPr>
            <p:txBody>
              <a:bodyPr anchor="ctr" rtlCol="false" tIns="50800" lIns="50800" bIns="50800" rIns="50800"/>
              <a:lstStyle/>
              <a:p>
                <a:pPr algn="ctr">
                  <a:lnSpc>
                    <a:spcPts val="2659"/>
                  </a:lnSpc>
                </a:pPr>
              </a:p>
            </p:txBody>
          </p:sp>
        </p:grpSp>
        <p:grpSp>
          <p:nvGrpSpPr>
            <p:cNvPr name="Group 7" id="7"/>
            <p:cNvGrpSpPr/>
            <p:nvPr/>
          </p:nvGrpSpPr>
          <p:grpSpPr>
            <a:xfrm rot="0">
              <a:off x="6350000" y="0"/>
              <a:ext cx="6350000" cy="127000"/>
              <a:chOff x="0" y="0"/>
              <a:chExt cx="1254321" cy="25086"/>
            </a:xfrm>
          </p:grpSpPr>
          <p:sp>
            <p:nvSpPr>
              <p:cNvPr name="Freeform 8" id="8"/>
              <p:cNvSpPr/>
              <p:nvPr/>
            </p:nvSpPr>
            <p:spPr>
              <a:xfrm flipH="false" flipV="false" rot="0">
                <a:off x="0" y="0"/>
                <a:ext cx="1254321" cy="25086"/>
              </a:xfrm>
              <a:custGeom>
                <a:avLst/>
                <a:gdLst/>
                <a:ahLst/>
                <a:cxnLst/>
                <a:rect r="r" b="b" t="t" l="l"/>
                <a:pathLst>
                  <a:path h="25086" w="1254321">
                    <a:moveTo>
                      <a:pt x="0" y="0"/>
                    </a:moveTo>
                    <a:lnTo>
                      <a:pt x="1254321" y="0"/>
                    </a:lnTo>
                    <a:lnTo>
                      <a:pt x="1254321" y="25086"/>
                    </a:lnTo>
                    <a:lnTo>
                      <a:pt x="0" y="25086"/>
                    </a:lnTo>
                    <a:close/>
                  </a:path>
                </a:pathLst>
              </a:custGeom>
              <a:solidFill>
                <a:srgbClr val="6FB9DA"/>
              </a:solidFill>
            </p:spPr>
          </p:sp>
          <p:sp>
            <p:nvSpPr>
              <p:cNvPr name="TextBox 9" id="9"/>
              <p:cNvSpPr txBox="true"/>
              <p:nvPr/>
            </p:nvSpPr>
            <p:spPr>
              <a:xfrm>
                <a:off x="0" y="-38100"/>
                <a:ext cx="1254321" cy="63186"/>
              </a:xfrm>
              <a:prstGeom prst="rect">
                <a:avLst/>
              </a:prstGeom>
            </p:spPr>
            <p:txBody>
              <a:bodyPr anchor="ctr" rtlCol="false" tIns="50800" lIns="50800" bIns="50800" rIns="50800"/>
              <a:lstStyle/>
              <a:p>
                <a:pPr algn="ctr">
                  <a:lnSpc>
                    <a:spcPts val="2659"/>
                  </a:lnSpc>
                </a:pPr>
              </a:p>
            </p:txBody>
          </p:sp>
        </p:grpSp>
        <p:grpSp>
          <p:nvGrpSpPr>
            <p:cNvPr name="Group 10" id="10"/>
            <p:cNvGrpSpPr/>
            <p:nvPr/>
          </p:nvGrpSpPr>
          <p:grpSpPr>
            <a:xfrm rot="0">
              <a:off x="12700000" y="0"/>
              <a:ext cx="6350000" cy="127000"/>
              <a:chOff x="0" y="0"/>
              <a:chExt cx="1254321" cy="25086"/>
            </a:xfrm>
          </p:grpSpPr>
          <p:sp>
            <p:nvSpPr>
              <p:cNvPr name="Freeform 11" id="11"/>
              <p:cNvSpPr/>
              <p:nvPr/>
            </p:nvSpPr>
            <p:spPr>
              <a:xfrm flipH="false" flipV="false" rot="0">
                <a:off x="0" y="0"/>
                <a:ext cx="1254321" cy="25086"/>
              </a:xfrm>
              <a:custGeom>
                <a:avLst/>
                <a:gdLst/>
                <a:ahLst/>
                <a:cxnLst/>
                <a:rect r="r" b="b" t="t" l="l"/>
                <a:pathLst>
                  <a:path h="25086" w="1254321">
                    <a:moveTo>
                      <a:pt x="0" y="0"/>
                    </a:moveTo>
                    <a:lnTo>
                      <a:pt x="1254321" y="0"/>
                    </a:lnTo>
                    <a:lnTo>
                      <a:pt x="1254321" y="25086"/>
                    </a:lnTo>
                    <a:lnTo>
                      <a:pt x="0" y="25086"/>
                    </a:lnTo>
                    <a:close/>
                  </a:path>
                </a:pathLst>
              </a:custGeom>
              <a:solidFill>
                <a:srgbClr val="FC0404"/>
              </a:solidFill>
            </p:spPr>
          </p:sp>
          <p:sp>
            <p:nvSpPr>
              <p:cNvPr name="TextBox 12" id="12"/>
              <p:cNvSpPr txBox="true"/>
              <p:nvPr/>
            </p:nvSpPr>
            <p:spPr>
              <a:xfrm>
                <a:off x="0" y="-38100"/>
                <a:ext cx="1254321" cy="63186"/>
              </a:xfrm>
              <a:prstGeom prst="rect">
                <a:avLst/>
              </a:prstGeom>
            </p:spPr>
            <p:txBody>
              <a:bodyPr anchor="ctr" rtlCol="false" tIns="50800" lIns="50800" bIns="50800" rIns="50800"/>
              <a:lstStyle/>
              <a:p>
                <a:pPr algn="ctr">
                  <a:lnSpc>
                    <a:spcPts val="2659"/>
                  </a:lnSpc>
                </a:pPr>
              </a:p>
            </p:txBody>
          </p:sp>
        </p:grpSp>
      </p:grpSp>
      <p:grpSp>
        <p:nvGrpSpPr>
          <p:cNvPr name="Group 13" id="13"/>
          <p:cNvGrpSpPr/>
          <p:nvPr/>
        </p:nvGrpSpPr>
        <p:grpSpPr>
          <a:xfrm rot="0">
            <a:off x="4000500" y="9563100"/>
            <a:ext cx="14287500" cy="95250"/>
            <a:chOff x="0" y="0"/>
            <a:chExt cx="19050000" cy="127000"/>
          </a:xfrm>
        </p:grpSpPr>
        <p:grpSp>
          <p:nvGrpSpPr>
            <p:cNvPr name="Group 14" id="14"/>
            <p:cNvGrpSpPr/>
            <p:nvPr/>
          </p:nvGrpSpPr>
          <p:grpSpPr>
            <a:xfrm rot="0">
              <a:off x="0" y="0"/>
              <a:ext cx="6350000" cy="127000"/>
              <a:chOff x="0" y="0"/>
              <a:chExt cx="1254321" cy="25086"/>
            </a:xfrm>
          </p:grpSpPr>
          <p:sp>
            <p:nvSpPr>
              <p:cNvPr name="Freeform 15" id="15"/>
              <p:cNvSpPr/>
              <p:nvPr/>
            </p:nvSpPr>
            <p:spPr>
              <a:xfrm flipH="false" flipV="false" rot="0">
                <a:off x="0" y="0"/>
                <a:ext cx="1254321" cy="25086"/>
              </a:xfrm>
              <a:custGeom>
                <a:avLst/>
                <a:gdLst/>
                <a:ahLst/>
                <a:cxnLst/>
                <a:rect r="r" b="b" t="t" l="l"/>
                <a:pathLst>
                  <a:path h="25086" w="1254321">
                    <a:moveTo>
                      <a:pt x="0" y="0"/>
                    </a:moveTo>
                    <a:lnTo>
                      <a:pt x="1254321" y="0"/>
                    </a:lnTo>
                    <a:lnTo>
                      <a:pt x="1254321" y="25086"/>
                    </a:lnTo>
                    <a:lnTo>
                      <a:pt x="0" y="25086"/>
                    </a:lnTo>
                    <a:close/>
                  </a:path>
                </a:pathLst>
              </a:custGeom>
              <a:solidFill>
                <a:srgbClr val="F5B72C"/>
              </a:solidFill>
            </p:spPr>
          </p:sp>
          <p:sp>
            <p:nvSpPr>
              <p:cNvPr name="TextBox 16" id="16"/>
              <p:cNvSpPr txBox="true"/>
              <p:nvPr/>
            </p:nvSpPr>
            <p:spPr>
              <a:xfrm>
                <a:off x="0" y="-38100"/>
                <a:ext cx="1254321" cy="63186"/>
              </a:xfrm>
              <a:prstGeom prst="rect">
                <a:avLst/>
              </a:prstGeom>
            </p:spPr>
            <p:txBody>
              <a:bodyPr anchor="ctr" rtlCol="false" tIns="50800" lIns="50800" bIns="50800" rIns="50800"/>
              <a:lstStyle/>
              <a:p>
                <a:pPr algn="ctr">
                  <a:lnSpc>
                    <a:spcPts val="2659"/>
                  </a:lnSpc>
                </a:pPr>
              </a:p>
            </p:txBody>
          </p:sp>
        </p:grpSp>
        <p:grpSp>
          <p:nvGrpSpPr>
            <p:cNvPr name="Group 17" id="17"/>
            <p:cNvGrpSpPr/>
            <p:nvPr/>
          </p:nvGrpSpPr>
          <p:grpSpPr>
            <a:xfrm rot="0">
              <a:off x="6350000" y="0"/>
              <a:ext cx="6350000" cy="127000"/>
              <a:chOff x="0" y="0"/>
              <a:chExt cx="1254321" cy="25086"/>
            </a:xfrm>
          </p:grpSpPr>
          <p:sp>
            <p:nvSpPr>
              <p:cNvPr name="Freeform 18" id="18"/>
              <p:cNvSpPr/>
              <p:nvPr/>
            </p:nvSpPr>
            <p:spPr>
              <a:xfrm flipH="false" flipV="false" rot="0">
                <a:off x="0" y="0"/>
                <a:ext cx="1254321" cy="25086"/>
              </a:xfrm>
              <a:custGeom>
                <a:avLst/>
                <a:gdLst/>
                <a:ahLst/>
                <a:cxnLst/>
                <a:rect r="r" b="b" t="t" l="l"/>
                <a:pathLst>
                  <a:path h="25086" w="1254321">
                    <a:moveTo>
                      <a:pt x="0" y="0"/>
                    </a:moveTo>
                    <a:lnTo>
                      <a:pt x="1254321" y="0"/>
                    </a:lnTo>
                    <a:lnTo>
                      <a:pt x="1254321" y="25086"/>
                    </a:lnTo>
                    <a:lnTo>
                      <a:pt x="0" y="25086"/>
                    </a:lnTo>
                    <a:close/>
                  </a:path>
                </a:pathLst>
              </a:custGeom>
              <a:solidFill>
                <a:srgbClr val="6FB9DA"/>
              </a:solidFill>
            </p:spPr>
          </p:sp>
          <p:sp>
            <p:nvSpPr>
              <p:cNvPr name="TextBox 19" id="19"/>
              <p:cNvSpPr txBox="true"/>
              <p:nvPr/>
            </p:nvSpPr>
            <p:spPr>
              <a:xfrm>
                <a:off x="0" y="-38100"/>
                <a:ext cx="1254321" cy="63186"/>
              </a:xfrm>
              <a:prstGeom prst="rect">
                <a:avLst/>
              </a:prstGeom>
            </p:spPr>
            <p:txBody>
              <a:bodyPr anchor="ctr" rtlCol="false" tIns="50800" lIns="50800" bIns="50800" rIns="50800"/>
              <a:lstStyle/>
              <a:p>
                <a:pPr algn="ctr">
                  <a:lnSpc>
                    <a:spcPts val="2659"/>
                  </a:lnSpc>
                </a:pPr>
              </a:p>
            </p:txBody>
          </p:sp>
        </p:grpSp>
        <p:grpSp>
          <p:nvGrpSpPr>
            <p:cNvPr name="Group 20" id="20"/>
            <p:cNvGrpSpPr/>
            <p:nvPr/>
          </p:nvGrpSpPr>
          <p:grpSpPr>
            <a:xfrm rot="0">
              <a:off x="12700000" y="0"/>
              <a:ext cx="6350000" cy="127000"/>
              <a:chOff x="0" y="0"/>
              <a:chExt cx="1254321" cy="25086"/>
            </a:xfrm>
          </p:grpSpPr>
          <p:sp>
            <p:nvSpPr>
              <p:cNvPr name="Freeform 21" id="21"/>
              <p:cNvSpPr/>
              <p:nvPr/>
            </p:nvSpPr>
            <p:spPr>
              <a:xfrm flipH="false" flipV="false" rot="0">
                <a:off x="0" y="0"/>
                <a:ext cx="1254321" cy="25086"/>
              </a:xfrm>
              <a:custGeom>
                <a:avLst/>
                <a:gdLst/>
                <a:ahLst/>
                <a:cxnLst/>
                <a:rect r="r" b="b" t="t" l="l"/>
                <a:pathLst>
                  <a:path h="25086" w="1254321">
                    <a:moveTo>
                      <a:pt x="0" y="0"/>
                    </a:moveTo>
                    <a:lnTo>
                      <a:pt x="1254321" y="0"/>
                    </a:lnTo>
                    <a:lnTo>
                      <a:pt x="1254321" y="25086"/>
                    </a:lnTo>
                    <a:lnTo>
                      <a:pt x="0" y="25086"/>
                    </a:lnTo>
                    <a:close/>
                  </a:path>
                </a:pathLst>
              </a:custGeom>
              <a:solidFill>
                <a:srgbClr val="FC0404"/>
              </a:solidFill>
            </p:spPr>
          </p:sp>
          <p:sp>
            <p:nvSpPr>
              <p:cNvPr name="TextBox 22" id="22"/>
              <p:cNvSpPr txBox="true"/>
              <p:nvPr/>
            </p:nvSpPr>
            <p:spPr>
              <a:xfrm>
                <a:off x="0" y="-38100"/>
                <a:ext cx="1254321" cy="63186"/>
              </a:xfrm>
              <a:prstGeom prst="rect">
                <a:avLst/>
              </a:prstGeom>
            </p:spPr>
            <p:txBody>
              <a:bodyPr anchor="ctr" rtlCol="false" tIns="50800" lIns="50800" bIns="50800" rIns="50800"/>
              <a:lstStyle/>
              <a:p>
                <a:pPr algn="ctr">
                  <a:lnSpc>
                    <a:spcPts val="2659"/>
                  </a:lnSpc>
                </a:pPr>
              </a:p>
            </p:txBody>
          </p:sp>
        </p:grpSp>
      </p:grpSp>
      <p:graphicFrame>
        <p:nvGraphicFramePr>
          <p:cNvPr name="Table 23" id="23"/>
          <p:cNvGraphicFramePr>
            <a:graphicFrameLocks noGrp="true"/>
          </p:cNvGraphicFramePr>
          <p:nvPr/>
        </p:nvGraphicFramePr>
        <p:xfrm>
          <a:off x="1857262" y="3109403"/>
          <a:ext cx="12853004" cy="6020082"/>
        </p:xfrm>
        <a:graphic>
          <a:graphicData uri="http://schemas.openxmlformats.org/drawingml/2006/table">
            <a:tbl>
              <a:tblPr/>
              <a:tblGrid>
                <a:gridCol w="2570601"/>
                <a:gridCol w="2570601"/>
                <a:gridCol w="2570601"/>
                <a:gridCol w="2570601"/>
                <a:gridCol w="2570601"/>
              </a:tblGrid>
              <a:tr h="860584">
                <a:tc>
                  <a:txBody>
                    <a:bodyPr anchor="t" rtlCol="false"/>
                    <a:lstStyle/>
                    <a:p>
                      <a:pPr algn="ctr">
                        <a:lnSpc>
                          <a:spcPts val="2659"/>
                        </a:lnSpc>
                        <a:defRPr/>
                      </a:pP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59"/>
                        </a:lnSpc>
                        <a:defRPr/>
                      </a:pP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59"/>
                        </a:lnSpc>
                        <a:defRPr/>
                      </a:pP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59"/>
                        </a:lnSpc>
                        <a:defRPr/>
                      </a:pP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59"/>
                        </a:lnSpc>
                        <a:defRPr/>
                      </a:pP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805196">
                <a:tc>
                  <a:txBody>
                    <a:bodyPr anchor="t" rtlCol="false"/>
                    <a:lstStyle/>
                    <a:p>
                      <a:pPr algn="ctr">
                        <a:lnSpc>
                          <a:spcPts val="2659"/>
                        </a:lnSpc>
                        <a:defRPr/>
                      </a:pP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59"/>
                        </a:lnSpc>
                        <a:defRPr/>
                      </a:pP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59"/>
                        </a:lnSpc>
                        <a:defRPr/>
                      </a:pP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59"/>
                        </a:lnSpc>
                        <a:defRPr/>
                      </a:pP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59"/>
                        </a:lnSpc>
                        <a:defRPr/>
                      </a:pP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873429">
                <a:tc>
                  <a:txBody>
                    <a:bodyPr anchor="t" rtlCol="false"/>
                    <a:lstStyle/>
                    <a:p>
                      <a:pPr algn="ctr">
                        <a:lnSpc>
                          <a:spcPts val="2659"/>
                        </a:lnSpc>
                        <a:defRPr/>
                      </a:pP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59"/>
                        </a:lnSpc>
                        <a:defRPr/>
                      </a:pP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59"/>
                        </a:lnSpc>
                        <a:defRPr/>
                      </a:pP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59"/>
                        </a:lnSpc>
                        <a:defRPr/>
                      </a:pP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59"/>
                        </a:lnSpc>
                        <a:defRPr/>
                      </a:pP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873429">
                <a:tc>
                  <a:txBody>
                    <a:bodyPr anchor="t" rtlCol="false"/>
                    <a:lstStyle/>
                    <a:p>
                      <a:pPr algn="ctr">
                        <a:lnSpc>
                          <a:spcPts val="2659"/>
                        </a:lnSpc>
                        <a:defRPr/>
                      </a:pP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59"/>
                        </a:lnSpc>
                        <a:defRPr/>
                      </a:pP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59"/>
                        </a:lnSpc>
                        <a:defRPr/>
                      </a:pP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59"/>
                        </a:lnSpc>
                        <a:defRPr/>
                      </a:pP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59"/>
                        </a:lnSpc>
                        <a:defRPr/>
                      </a:pP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873429">
                <a:tc>
                  <a:txBody>
                    <a:bodyPr anchor="t" rtlCol="false"/>
                    <a:lstStyle/>
                    <a:p>
                      <a:pPr algn="ctr">
                        <a:lnSpc>
                          <a:spcPts val="2659"/>
                        </a:lnSpc>
                        <a:defRPr/>
                      </a:pP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59"/>
                        </a:lnSpc>
                        <a:defRPr/>
                      </a:pP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59"/>
                        </a:lnSpc>
                        <a:defRPr/>
                      </a:pP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59"/>
                        </a:lnSpc>
                        <a:defRPr/>
                      </a:pP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59"/>
                        </a:lnSpc>
                        <a:defRPr/>
                      </a:pP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873429">
                <a:tc>
                  <a:txBody>
                    <a:bodyPr anchor="t" rtlCol="false"/>
                    <a:lstStyle/>
                    <a:p>
                      <a:pPr algn="ctr">
                        <a:lnSpc>
                          <a:spcPts val="2659"/>
                        </a:lnSpc>
                        <a:defRPr/>
                      </a:pP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59"/>
                        </a:lnSpc>
                        <a:defRPr/>
                      </a:pP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59"/>
                        </a:lnSpc>
                        <a:defRPr/>
                      </a:pP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59"/>
                        </a:lnSpc>
                        <a:defRPr/>
                      </a:pP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59"/>
                        </a:lnSpc>
                        <a:defRPr/>
                      </a:pP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860584">
                <a:tc>
                  <a:txBody>
                    <a:bodyPr anchor="t" rtlCol="false"/>
                    <a:lstStyle/>
                    <a:p>
                      <a:pPr algn="ctr">
                        <a:lnSpc>
                          <a:spcPts val="2659"/>
                        </a:lnSpc>
                        <a:defRPr/>
                      </a:pP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59"/>
                        </a:lnSpc>
                        <a:defRPr/>
                      </a:pP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59"/>
                        </a:lnSpc>
                        <a:defRPr/>
                      </a:pP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59"/>
                        </a:lnSpc>
                        <a:defRPr/>
                      </a:pP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59"/>
                        </a:lnSpc>
                        <a:defRPr/>
                      </a:pP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sp>
        <p:nvSpPr>
          <p:cNvPr name="TextBox 24" id="24"/>
          <p:cNvSpPr txBox="true"/>
          <p:nvPr/>
        </p:nvSpPr>
        <p:spPr>
          <a:xfrm rot="0">
            <a:off x="14287500" y="9705841"/>
            <a:ext cx="3810476" cy="469900"/>
          </a:xfrm>
          <a:prstGeom prst="rect">
            <a:avLst/>
          </a:prstGeom>
        </p:spPr>
        <p:txBody>
          <a:bodyPr anchor="t" rtlCol="false" tIns="0" lIns="0" bIns="0" rIns="0">
            <a:spAutoFit/>
          </a:bodyPr>
          <a:lstStyle/>
          <a:p>
            <a:pPr algn="l">
              <a:lnSpc>
                <a:spcPts val="3499"/>
              </a:lnSpc>
              <a:spcBef>
                <a:spcPct val="0"/>
              </a:spcBef>
            </a:pPr>
            <a:r>
              <a:rPr lang="en-US" b="true" sz="2499">
                <a:solidFill>
                  <a:srgbClr val="000000"/>
                </a:solidFill>
                <a:latin typeface="Arial MT Pro Bold"/>
                <a:ea typeface="Arial MT Pro Bold"/>
                <a:cs typeface="Arial MT Pro Bold"/>
                <a:sym typeface="Arial MT Pro Bold"/>
              </a:rPr>
              <a:t>BITS</a:t>
            </a:r>
            <a:r>
              <a:rPr lang="en-US" sz="2499">
                <a:solidFill>
                  <a:srgbClr val="000000"/>
                </a:solidFill>
                <a:latin typeface="Arial MT Pro"/>
                <a:ea typeface="Arial MT Pro"/>
                <a:cs typeface="Arial MT Pro"/>
                <a:sym typeface="Arial MT Pro"/>
              </a:rPr>
              <a:t> Pilani, Pilani Campus</a:t>
            </a:r>
          </a:p>
        </p:txBody>
      </p:sp>
      <p:sp>
        <p:nvSpPr>
          <p:cNvPr name="TextBox 25" id="25"/>
          <p:cNvSpPr txBox="true"/>
          <p:nvPr/>
        </p:nvSpPr>
        <p:spPr>
          <a:xfrm rot="0">
            <a:off x="1028700" y="1179004"/>
            <a:ext cx="2282190" cy="958850"/>
          </a:xfrm>
          <a:prstGeom prst="rect">
            <a:avLst/>
          </a:prstGeom>
        </p:spPr>
        <p:txBody>
          <a:bodyPr anchor="t" rtlCol="false" tIns="0" lIns="0" bIns="0" rIns="0">
            <a:spAutoFit/>
          </a:bodyPr>
          <a:lstStyle/>
          <a:p>
            <a:pPr algn="l">
              <a:lnSpc>
                <a:spcPts val="7000"/>
              </a:lnSpc>
              <a:spcBef>
                <a:spcPct val="0"/>
              </a:spcBef>
            </a:pPr>
            <a:r>
              <a:rPr lang="en-US" b="true" sz="5000">
                <a:solidFill>
                  <a:srgbClr val="000000"/>
                </a:solidFill>
                <a:latin typeface="Arial MT Pro Bold"/>
                <a:ea typeface="Arial MT Pro Bold"/>
                <a:cs typeface="Arial MT Pro Bold"/>
                <a:sym typeface="Arial MT Pro Bold"/>
              </a:rPr>
              <a:t>Results</a:t>
            </a:r>
          </a:p>
        </p:txBody>
      </p:sp>
      <p:sp>
        <p:nvSpPr>
          <p:cNvPr name="TextBox 26" id="26"/>
          <p:cNvSpPr txBox="true"/>
          <p:nvPr/>
        </p:nvSpPr>
        <p:spPr>
          <a:xfrm rot="0">
            <a:off x="2579731" y="3288010"/>
            <a:ext cx="1060609" cy="396151"/>
          </a:xfrm>
          <a:prstGeom prst="rect">
            <a:avLst/>
          </a:prstGeom>
        </p:spPr>
        <p:txBody>
          <a:bodyPr anchor="t" rtlCol="false" tIns="0" lIns="0" bIns="0" rIns="0">
            <a:spAutoFit/>
          </a:bodyPr>
          <a:lstStyle/>
          <a:p>
            <a:pPr algn="l">
              <a:lnSpc>
                <a:spcPts val="3223"/>
              </a:lnSpc>
            </a:pPr>
            <a:r>
              <a:rPr lang="en-US" sz="2222" b="true">
                <a:solidFill>
                  <a:srgbClr val="000000"/>
                </a:solidFill>
                <a:latin typeface="Public Sans Bold"/>
                <a:ea typeface="Public Sans Bold"/>
                <a:cs typeface="Public Sans Bold"/>
                <a:sym typeface="Public Sans Bold"/>
              </a:rPr>
              <a:t>Dataset</a:t>
            </a:r>
          </a:p>
        </p:txBody>
      </p:sp>
      <p:sp>
        <p:nvSpPr>
          <p:cNvPr name="TextBox 27" id="27"/>
          <p:cNvSpPr txBox="true"/>
          <p:nvPr/>
        </p:nvSpPr>
        <p:spPr>
          <a:xfrm rot="0">
            <a:off x="4945035" y="3135610"/>
            <a:ext cx="1649849" cy="796201"/>
          </a:xfrm>
          <a:prstGeom prst="rect">
            <a:avLst/>
          </a:prstGeom>
        </p:spPr>
        <p:txBody>
          <a:bodyPr anchor="t" rtlCol="false" tIns="0" lIns="0" bIns="0" rIns="0">
            <a:spAutoFit/>
          </a:bodyPr>
          <a:lstStyle/>
          <a:p>
            <a:pPr algn="l">
              <a:lnSpc>
                <a:spcPts val="3223"/>
              </a:lnSpc>
            </a:pPr>
            <a:r>
              <a:rPr lang="en-US" sz="2222" b="true">
                <a:solidFill>
                  <a:srgbClr val="000000"/>
                </a:solidFill>
                <a:latin typeface="Public Sans Bold"/>
                <a:ea typeface="Public Sans Bold"/>
                <a:cs typeface="Public Sans Bold"/>
                <a:sym typeface="Public Sans Bold"/>
              </a:rPr>
              <a:t>Ensembling </a:t>
            </a:r>
          </a:p>
          <a:p>
            <a:pPr algn="ctr">
              <a:lnSpc>
                <a:spcPts val="3223"/>
              </a:lnSpc>
            </a:pPr>
            <a:r>
              <a:rPr lang="en-US" b="true" sz="2222">
                <a:solidFill>
                  <a:srgbClr val="000000"/>
                </a:solidFill>
                <a:latin typeface="Public Sans Bold"/>
                <a:ea typeface="Public Sans Bold"/>
                <a:cs typeface="Public Sans Bold"/>
                <a:sym typeface="Public Sans Bold"/>
              </a:rPr>
              <a:t>Method</a:t>
            </a:r>
          </a:p>
        </p:txBody>
      </p:sp>
      <p:sp>
        <p:nvSpPr>
          <p:cNvPr name="TextBox 28" id="28"/>
          <p:cNvSpPr txBox="true"/>
          <p:nvPr/>
        </p:nvSpPr>
        <p:spPr>
          <a:xfrm rot="0">
            <a:off x="7657971" y="3288010"/>
            <a:ext cx="1251585" cy="396151"/>
          </a:xfrm>
          <a:prstGeom prst="rect">
            <a:avLst/>
          </a:prstGeom>
        </p:spPr>
        <p:txBody>
          <a:bodyPr anchor="t" rtlCol="false" tIns="0" lIns="0" bIns="0" rIns="0">
            <a:spAutoFit/>
          </a:bodyPr>
          <a:lstStyle/>
          <a:p>
            <a:pPr algn="ctr">
              <a:lnSpc>
                <a:spcPts val="3223"/>
              </a:lnSpc>
            </a:pPr>
            <a:r>
              <a:rPr lang="en-US" b="true" sz="2222">
                <a:solidFill>
                  <a:srgbClr val="000000"/>
                </a:solidFill>
                <a:latin typeface="Public Sans Bold"/>
                <a:ea typeface="Public Sans Bold"/>
                <a:cs typeface="Public Sans Bold"/>
                <a:sym typeface="Public Sans Bold"/>
              </a:rPr>
              <a:t>Accuracy</a:t>
            </a:r>
          </a:p>
        </p:txBody>
      </p:sp>
      <p:sp>
        <p:nvSpPr>
          <p:cNvPr name="TextBox 29" id="29"/>
          <p:cNvSpPr txBox="true"/>
          <p:nvPr/>
        </p:nvSpPr>
        <p:spPr>
          <a:xfrm rot="0">
            <a:off x="10214481" y="3335635"/>
            <a:ext cx="1249799" cy="396151"/>
          </a:xfrm>
          <a:prstGeom prst="rect">
            <a:avLst/>
          </a:prstGeom>
        </p:spPr>
        <p:txBody>
          <a:bodyPr anchor="t" rtlCol="false" tIns="0" lIns="0" bIns="0" rIns="0">
            <a:spAutoFit/>
          </a:bodyPr>
          <a:lstStyle/>
          <a:p>
            <a:pPr algn="l">
              <a:lnSpc>
                <a:spcPts val="3223"/>
              </a:lnSpc>
            </a:pPr>
            <a:r>
              <a:rPr lang="en-US" b="true" sz="2222">
                <a:solidFill>
                  <a:srgbClr val="000000"/>
                </a:solidFill>
                <a:latin typeface="Public Sans Bold"/>
                <a:ea typeface="Public Sans Bold"/>
                <a:cs typeface="Public Sans Bold"/>
                <a:sym typeface="Public Sans Bold"/>
              </a:rPr>
              <a:t>Avg Calls</a:t>
            </a:r>
          </a:p>
        </p:txBody>
      </p:sp>
      <p:sp>
        <p:nvSpPr>
          <p:cNvPr name="TextBox 30" id="30"/>
          <p:cNvSpPr txBox="true"/>
          <p:nvPr/>
        </p:nvSpPr>
        <p:spPr>
          <a:xfrm rot="0">
            <a:off x="12769205" y="3333148"/>
            <a:ext cx="1193483" cy="396151"/>
          </a:xfrm>
          <a:prstGeom prst="rect">
            <a:avLst/>
          </a:prstGeom>
        </p:spPr>
        <p:txBody>
          <a:bodyPr anchor="t" rtlCol="false" tIns="0" lIns="0" bIns="0" rIns="0">
            <a:spAutoFit/>
          </a:bodyPr>
          <a:lstStyle/>
          <a:p>
            <a:pPr algn="l">
              <a:lnSpc>
                <a:spcPts val="3223"/>
              </a:lnSpc>
            </a:pPr>
            <a:r>
              <a:rPr lang="en-US" b="true" sz="2222">
                <a:solidFill>
                  <a:srgbClr val="000000"/>
                </a:solidFill>
                <a:latin typeface="Public Sans Bold"/>
                <a:ea typeface="Public Sans Bold"/>
                <a:cs typeface="Public Sans Bold"/>
                <a:sym typeface="Public Sans Bold"/>
              </a:rPr>
              <a:t>Avg Cost</a:t>
            </a:r>
          </a:p>
        </p:txBody>
      </p:sp>
      <p:sp>
        <p:nvSpPr>
          <p:cNvPr name="TextBox 31" id="31"/>
          <p:cNvSpPr txBox="true"/>
          <p:nvPr/>
        </p:nvSpPr>
        <p:spPr>
          <a:xfrm rot="0">
            <a:off x="2169795" y="4183241"/>
            <a:ext cx="1961674" cy="396151"/>
          </a:xfrm>
          <a:prstGeom prst="rect">
            <a:avLst/>
          </a:prstGeom>
        </p:spPr>
        <p:txBody>
          <a:bodyPr anchor="t" rtlCol="false" tIns="0" lIns="0" bIns="0" rIns="0">
            <a:spAutoFit/>
          </a:bodyPr>
          <a:lstStyle/>
          <a:p>
            <a:pPr algn="l">
              <a:lnSpc>
                <a:spcPts val="3223"/>
              </a:lnSpc>
            </a:pPr>
            <a:r>
              <a:rPr lang="en-US" sz="2222">
                <a:solidFill>
                  <a:srgbClr val="000000"/>
                </a:solidFill>
                <a:latin typeface="Public Sans"/>
                <a:ea typeface="Public Sans"/>
                <a:cs typeface="Public Sans"/>
                <a:sym typeface="Public Sans"/>
              </a:rPr>
              <a:t>BoolQ (Yes/No)</a:t>
            </a:r>
          </a:p>
        </p:txBody>
      </p:sp>
      <p:sp>
        <p:nvSpPr>
          <p:cNvPr name="TextBox 32" id="32"/>
          <p:cNvSpPr txBox="true"/>
          <p:nvPr/>
        </p:nvSpPr>
        <p:spPr>
          <a:xfrm rot="0">
            <a:off x="4922472" y="4183241"/>
            <a:ext cx="1694974" cy="396151"/>
          </a:xfrm>
          <a:prstGeom prst="rect">
            <a:avLst/>
          </a:prstGeom>
        </p:spPr>
        <p:txBody>
          <a:bodyPr anchor="t" rtlCol="false" tIns="0" lIns="0" bIns="0" rIns="0">
            <a:spAutoFit/>
          </a:bodyPr>
          <a:lstStyle/>
          <a:p>
            <a:pPr algn="l">
              <a:lnSpc>
                <a:spcPts val="3223"/>
              </a:lnSpc>
            </a:pPr>
            <a:r>
              <a:rPr lang="en-US" sz="2222">
                <a:solidFill>
                  <a:srgbClr val="000000"/>
                </a:solidFill>
                <a:latin typeface="Public Sans"/>
                <a:ea typeface="Public Sans"/>
                <a:cs typeface="Public Sans"/>
                <a:sym typeface="Public Sans"/>
              </a:rPr>
              <a:t>Round-Robin</a:t>
            </a:r>
          </a:p>
        </p:txBody>
      </p:sp>
      <p:sp>
        <p:nvSpPr>
          <p:cNvPr name="TextBox 33" id="33"/>
          <p:cNvSpPr txBox="true"/>
          <p:nvPr/>
        </p:nvSpPr>
        <p:spPr>
          <a:xfrm rot="0">
            <a:off x="4747272" y="4950187"/>
            <a:ext cx="2045375" cy="396151"/>
          </a:xfrm>
          <a:prstGeom prst="rect">
            <a:avLst/>
          </a:prstGeom>
        </p:spPr>
        <p:txBody>
          <a:bodyPr anchor="t" rtlCol="false" tIns="0" lIns="0" bIns="0" rIns="0">
            <a:spAutoFit/>
          </a:bodyPr>
          <a:lstStyle/>
          <a:p>
            <a:pPr algn="l">
              <a:lnSpc>
                <a:spcPts val="3223"/>
              </a:lnSpc>
            </a:pPr>
            <a:r>
              <a:rPr lang="en-US" sz="2222">
                <a:solidFill>
                  <a:srgbClr val="000000"/>
                </a:solidFill>
                <a:latin typeface="Public Sans"/>
                <a:ea typeface="Public Sans"/>
                <a:cs typeface="Public Sans"/>
                <a:sym typeface="Public Sans"/>
              </a:rPr>
              <a:t>Self- Correction</a:t>
            </a:r>
          </a:p>
        </p:txBody>
      </p:sp>
      <p:sp>
        <p:nvSpPr>
          <p:cNvPr name="TextBox 34" id="34"/>
          <p:cNvSpPr txBox="true"/>
          <p:nvPr/>
        </p:nvSpPr>
        <p:spPr>
          <a:xfrm rot="0">
            <a:off x="5020461" y="5888031"/>
            <a:ext cx="1596985" cy="396151"/>
          </a:xfrm>
          <a:prstGeom prst="rect">
            <a:avLst/>
          </a:prstGeom>
        </p:spPr>
        <p:txBody>
          <a:bodyPr anchor="t" rtlCol="false" tIns="0" lIns="0" bIns="0" rIns="0">
            <a:spAutoFit/>
          </a:bodyPr>
          <a:lstStyle/>
          <a:p>
            <a:pPr algn="l">
              <a:lnSpc>
                <a:spcPts val="3223"/>
              </a:lnSpc>
            </a:pPr>
            <a:r>
              <a:rPr lang="en-US" sz="2222">
                <a:solidFill>
                  <a:srgbClr val="000000"/>
                </a:solidFill>
                <a:latin typeface="Public Sans"/>
                <a:ea typeface="Public Sans"/>
                <a:cs typeface="Public Sans"/>
                <a:sym typeface="Public Sans"/>
              </a:rPr>
              <a:t>DER (Agent)</a:t>
            </a:r>
          </a:p>
        </p:txBody>
      </p:sp>
      <p:sp>
        <p:nvSpPr>
          <p:cNvPr name="TextBox 35" id="35"/>
          <p:cNvSpPr txBox="true"/>
          <p:nvPr/>
        </p:nvSpPr>
        <p:spPr>
          <a:xfrm rot="0">
            <a:off x="4922472" y="6827107"/>
            <a:ext cx="1694974" cy="396151"/>
          </a:xfrm>
          <a:prstGeom prst="rect">
            <a:avLst/>
          </a:prstGeom>
        </p:spPr>
        <p:txBody>
          <a:bodyPr anchor="t" rtlCol="false" tIns="0" lIns="0" bIns="0" rIns="0">
            <a:spAutoFit/>
          </a:bodyPr>
          <a:lstStyle/>
          <a:p>
            <a:pPr algn="l">
              <a:lnSpc>
                <a:spcPts val="3223"/>
              </a:lnSpc>
            </a:pPr>
            <a:r>
              <a:rPr lang="en-US" sz="2222">
                <a:solidFill>
                  <a:srgbClr val="000000"/>
                </a:solidFill>
                <a:latin typeface="Public Sans"/>
                <a:ea typeface="Public Sans"/>
                <a:cs typeface="Public Sans"/>
                <a:sym typeface="Public Sans"/>
              </a:rPr>
              <a:t>Round-Robin</a:t>
            </a:r>
          </a:p>
        </p:txBody>
      </p:sp>
      <p:sp>
        <p:nvSpPr>
          <p:cNvPr name="TextBox 36" id="36"/>
          <p:cNvSpPr txBox="true"/>
          <p:nvPr/>
        </p:nvSpPr>
        <p:spPr>
          <a:xfrm rot="0">
            <a:off x="4747272" y="7594053"/>
            <a:ext cx="2045375" cy="396151"/>
          </a:xfrm>
          <a:prstGeom prst="rect">
            <a:avLst/>
          </a:prstGeom>
        </p:spPr>
        <p:txBody>
          <a:bodyPr anchor="t" rtlCol="false" tIns="0" lIns="0" bIns="0" rIns="0">
            <a:spAutoFit/>
          </a:bodyPr>
          <a:lstStyle/>
          <a:p>
            <a:pPr algn="l">
              <a:lnSpc>
                <a:spcPts val="3223"/>
              </a:lnSpc>
            </a:pPr>
            <a:r>
              <a:rPr lang="en-US" sz="2222">
                <a:solidFill>
                  <a:srgbClr val="000000"/>
                </a:solidFill>
                <a:latin typeface="Public Sans"/>
                <a:ea typeface="Public Sans"/>
                <a:cs typeface="Public Sans"/>
                <a:sym typeface="Public Sans"/>
              </a:rPr>
              <a:t>Self- Correction</a:t>
            </a:r>
          </a:p>
        </p:txBody>
      </p:sp>
      <p:sp>
        <p:nvSpPr>
          <p:cNvPr name="TextBox 37" id="37"/>
          <p:cNvSpPr txBox="true"/>
          <p:nvPr/>
        </p:nvSpPr>
        <p:spPr>
          <a:xfrm rot="0">
            <a:off x="5020461" y="8531898"/>
            <a:ext cx="1596985" cy="396151"/>
          </a:xfrm>
          <a:prstGeom prst="rect">
            <a:avLst/>
          </a:prstGeom>
        </p:spPr>
        <p:txBody>
          <a:bodyPr anchor="t" rtlCol="false" tIns="0" lIns="0" bIns="0" rIns="0">
            <a:spAutoFit/>
          </a:bodyPr>
          <a:lstStyle/>
          <a:p>
            <a:pPr algn="l">
              <a:lnSpc>
                <a:spcPts val="3223"/>
              </a:lnSpc>
            </a:pPr>
            <a:r>
              <a:rPr lang="en-US" sz="2222">
                <a:solidFill>
                  <a:srgbClr val="000000"/>
                </a:solidFill>
                <a:latin typeface="Public Sans"/>
                <a:ea typeface="Public Sans"/>
                <a:cs typeface="Public Sans"/>
                <a:sym typeface="Public Sans"/>
              </a:rPr>
              <a:t>DER (Agent)</a:t>
            </a:r>
          </a:p>
        </p:txBody>
      </p:sp>
      <p:sp>
        <p:nvSpPr>
          <p:cNvPr name="TextBox 38" id="38"/>
          <p:cNvSpPr txBox="true"/>
          <p:nvPr/>
        </p:nvSpPr>
        <p:spPr>
          <a:xfrm rot="0">
            <a:off x="2493347" y="6662369"/>
            <a:ext cx="1314569" cy="396151"/>
          </a:xfrm>
          <a:prstGeom prst="rect">
            <a:avLst/>
          </a:prstGeom>
        </p:spPr>
        <p:txBody>
          <a:bodyPr anchor="t" rtlCol="false" tIns="0" lIns="0" bIns="0" rIns="0">
            <a:spAutoFit/>
          </a:bodyPr>
          <a:lstStyle/>
          <a:p>
            <a:pPr algn="l">
              <a:lnSpc>
                <a:spcPts val="3223"/>
              </a:lnSpc>
            </a:pPr>
            <a:r>
              <a:rPr lang="en-US" sz="2222">
                <a:solidFill>
                  <a:srgbClr val="000000"/>
                </a:solidFill>
                <a:latin typeface="Public Sans"/>
                <a:ea typeface="Public Sans"/>
                <a:cs typeface="Public Sans"/>
                <a:sym typeface="Public Sans"/>
              </a:rPr>
              <a:t>HotpotQA</a:t>
            </a:r>
          </a:p>
        </p:txBody>
      </p:sp>
      <p:sp>
        <p:nvSpPr>
          <p:cNvPr name="TextBox 39" id="39"/>
          <p:cNvSpPr txBox="true"/>
          <p:nvPr/>
        </p:nvSpPr>
        <p:spPr>
          <a:xfrm rot="0">
            <a:off x="7857877" y="4119098"/>
            <a:ext cx="851773" cy="396151"/>
          </a:xfrm>
          <a:prstGeom prst="rect">
            <a:avLst/>
          </a:prstGeom>
        </p:spPr>
        <p:txBody>
          <a:bodyPr anchor="t" rtlCol="false" tIns="0" lIns="0" bIns="0" rIns="0">
            <a:spAutoFit/>
          </a:bodyPr>
          <a:lstStyle/>
          <a:p>
            <a:pPr algn="l">
              <a:lnSpc>
                <a:spcPts val="3223"/>
              </a:lnSpc>
            </a:pPr>
            <a:r>
              <a:rPr lang="en-US" sz="2222">
                <a:solidFill>
                  <a:srgbClr val="000000"/>
                </a:solidFill>
                <a:latin typeface="Public Sans"/>
                <a:ea typeface="Public Sans"/>
                <a:cs typeface="Public Sans"/>
                <a:sym typeface="Public Sans"/>
              </a:rPr>
              <a:t>89.6%</a:t>
            </a:r>
          </a:p>
        </p:txBody>
      </p:sp>
      <p:sp>
        <p:nvSpPr>
          <p:cNvPr name="TextBox 40" id="40"/>
          <p:cNvSpPr txBox="true"/>
          <p:nvPr/>
        </p:nvSpPr>
        <p:spPr>
          <a:xfrm rot="0">
            <a:off x="7849305" y="4953399"/>
            <a:ext cx="860346" cy="396151"/>
          </a:xfrm>
          <a:prstGeom prst="rect">
            <a:avLst/>
          </a:prstGeom>
        </p:spPr>
        <p:txBody>
          <a:bodyPr anchor="t" rtlCol="false" tIns="0" lIns="0" bIns="0" rIns="0">
            <a:spAutoFit/>
          </a:bodyPr>
          <a:lstStyle/>
          <a:p>
            <a:pPr algn="l">
              <a:lnSpc>
                <a:spcPts val="3223"/>
              </a:lnSpc>
            </a:pPr>
            <a:r>
              <a:rPr lang="en-US" sz="2222">
                <a:solidFill>
                  <a:srgbClr val="000000"/>
                </a:solidFill>
                <a:latin typeface="Public Sans"/>
                <a:ea typeface="Public Sans"/>
                <a:cs typeface="Public Sans"/>
                <a:sym typeface="Public Sans"/>
              </a:rPr>
              <a:t>88.3%</a:t>
            </a:r>
          </a:p>
        </p:txBody>
      </p:sp>
      <p:sp>
        <p:nvSpPr>
          <p:cNvPr name="TextBox 41" id="41"/>
          <p:cNvSpPr txBox="true"/>
          <p:nvPr/>
        </p:nvSpPr>
        <p:spPr>
          <a:xfrm rot="0">
            <a:off x="7857877" y="5888031"/>
            <a:ext cx="858083" cy="396151"/>
          </a:xfrm>
          <a:prstGeom prst="rect">
            <a:avLst/>
          </a:prstGeom>
        </p:spPr>
        <p:txBody>
          <a:bodyPr anchor="t" rtlCol="false" tIns="0" lIns="0" bIns="0" rIns="0">
            <a:spAutoFit/>
          </a:bodyPr>
          <a:lstStyle/>
          <a:p>
            <a:pPr algn="l">
              <a:lnSpc>
                <a:spcPts val="3223"/>
              </a:lnSpc>
            </a:pPr>
            <a:r>
              <a:rPr lang="en-US" sz="2222">
                <a:solidFill>
                  <a:srgbClr val="000000"/>
                </a:solidFill>
                <a:latin typeface="Public Sans"/>
                <a:ea typeface="Public Sans"/>
                <a:cs typeface="Public Sans"/>
                <a:sym typeface="Public Sans"/>
              </a:rPr>
              <a:t>85.6%</a:t>
            </a:r>
          </a:p>
        </p:txBody>
      </p:sp>
      <p:sp>
        <p:nvSpPr>
          <p:cNvPr name="TextBox 42" id="42"/>
          <p:cNvSpPr txBox="true"/>
          <p:nvPr/>
        </p:nvSpPr>
        <p:spPr>
          <a:xfrm rot="0">
            <a:off x="10373811" y="4068910"/>
            <a:ext cx="529828" cy="396151"/>
          </a:xfrm>
          <a:prstGeom prst="rect">
            <a:avLst/>
          </a:prstGeom>
        </p:spPr>
        <p:txBody>
          <a:bodyPr anchor="t" rtlCol="false" tIns="0" lIns="0" bIns="0" rIns="0">
            <a:spAutoFit/>
          </a:bodyPr>
          <a:lstStyle/>
          <a:p>
            <a:pPr algn="l">
              <a:lnSpc>
                <a:spcPts val="3223"/>
              </a:lnSpc>
            </a:pPr>
            <a:r>
              <a:rPr lang="en-US" sz="2222">
                <a:solidFill>
                  <a:srgbClr val="000000"/>
                </a:solidFill>
                <a:latin typeface="Public Sans"/>
                <a:ea typeface="Public Sans"/>
                <a:cs typeface="Public Sans"/>
                <a:sym typeface="Public Sans"/>
              </a:rPr>
              <a:t>1.46</a:t>
            </a:r>
          </a:p>
        </p:txBody>
      </p:sp>
      <p:sp>
        <p:nvSpPr>
          <p:cNvPr name="TextBox 43" id="43"/>
          <p:cNvSpPr txBox="true"/>
          <p:nvPr/>
        </p:nvSpPr>
        <p:spPr>
          <a:xfrm rot="0">
            <a:off x="10365239" y="4903211"/>
            <a:ext cx="533162" cy="396151"/>
          </a:xfrm>
          <a:prstGeom prst="rect">
            <a:avLst/>
          </a:prstGeom>
        </p:spPr>
        <p:txBody>
          <a:bodyPr anchor="t" rtlCol="false" tIns="0" lIns="0" bIns="0" rIns="0">
            <a:spAutoFit/>
          </a:bodyPr>
          <a:lstStyle/>
          <a:p>
            <a:pPr algn="l">
              <a:lnSpc>
                <a:spcPts val="3223"/>
              </a:lnSpc>
            </a:pPr>
            <a:r>
              <a:rPr lang="en-US" sz="2222">
                <a:solidFill>
                  <a:srgbClr val="000000"/>
                </a:solidFill>
                <a:latin typeface="Public Sans"/>
                <a:ea typeface="Public Sans"/>
                <a:cs typeface="Public Sans"/>
                <a:sym typeface="Public Sans"/>
              </a:rPr>
              <a:t>1.25</a:t>
            </a:r>
          </a:p>
        </p:txBody>
      </p:sp>
      <p:sp>
        <p:nvSpPr>
          <p:cNvPr name="TextBox 44" id="44"/>
          <p:cNvSpPr txBox="true"/>
          <p:nvPr/>
        </p:nvSpPr>
        <p:spPr>
          <a:xfrm rot="0">
            <a:off x="10373811" y="5837843"/>
            <a:ext cx="531495" cy="396151"/>
          </a:xfrm>
          <a:prstGeom prst="rect">
            <a:avLst/>
          </a:prstGeom>
        </p:spPr>
        <p:txBody>
          <a:bodyPr anchor="t" rtlCol="false" tIns="0" lIns="0" bIns="0" rIns="0">
            <a:spAutoFit/>
          </a:bodyPr>
          <a:lstStyle/>
          <a:p>
            <a:pPr algn="l">
              <a:lnSpc>
                <a:spcPts val="3223"/>
              </a:lnSpc>
            </a:pPr>
            <a:r>
              <a:rPr lang="en-US" sz="2222">
                <a:solidFill>
                  <a:srgbClr val="000000"/>
                </a:solidFill>
                <a:latin typeface="Public Sans"/>
                <a:ea typeface="Public Sans"/>
                <a:cs typeface="Public Sans"/>
                <a:sym typeface="Public Sans"/>
              </a:rPr>
              <a:t>1.44</a:t>
            </a:r>
          </a:p>
        </p:txBody>
      </p:sp>
      <p:sp>
        <p:nvSpPr>
          <p:cNvPr name="TextBox 45" id="45"/>
          <p:cNvSpPr txBox="true"/>
          <p:nvPr/>
        </p:nvSpPr>
        <p:spPr>
          <a:xfrm rot="0">
            <a:off x="13159863" y="4131270"/>
            <a:ext cx="587097" cy="396151"/>
          </a:xfrm>
          <a:prstGeom prst="rect">
            <a:avLst/>
          </a:prstGeom>
        </p:spPr>
        <p:txBody>
          <a:bodyPr anchor="t" rtlCol="false" tIns="0" lIns="0" bIns="0" rIns="0">
            <a:spAutoFit/>
          </a:bodyPr>
          <a:lstStyle/>
          <a:p>
            <a:pPr algn="l">
              <a:lnSpc>
                <a:spcPts val="3223"/>
              </a:lnSpc>
            </a:pPr>
            <a:r>
              <a:rPr lang="en-US" sz="2222">
                <a:solidFill>
                  <a:srgbClr val="000000"/>
                </a:solidFill>
                <a:latin typeface="Public Sans"/>
                <a:ea typeface="Public Sans"/>
                <a:cs typeface="Public Sans"/>
                <a:sym typeface="Public Sans"/>
              </a:rPr>
              <a:t>9.90</a:t>
            </a:r>
          </a:p>
        </p:txBody>
      </p:sp>
      <p:sp>
        <p:nvSpPr>
          <p:cNvPr name="TextBox 46" id="46"/>
          <p:cNvSpPr txBox="true"/>
          <p:nvPr/>
        </p:nvSpPr>
        <p:spPr>
          <a:xfrm rot="0">
            <a:off x="13151291" y="4965571"/>
            <a:ext cx="469702" cy="396151"/>
          </a:xfrm>
          <a:prstGeom prst="rect">
            <a:avLst/>
          </a:prstGeom>
        </p:spPr>
        <p:txBody>
          <a:bodyPr anchor="t" rtlCol="false" tIns="0" lIns="0" bIns="0" rIns="0">
            <a:spAutoFit/>
          </a:bodyPr>
          <a:lstStyle/>
          <a:p>
            <a:pPr algn="l">
              <a:lnSpc>
                <a:spcPts val="3223"/>
              </a:lnSpc>
            </a:pPr>
            <a:r>
              <a:rPr lang="en-US" sz="2222">
                <a:solidFill>
                  <a:srgbClr val="000000"/>
                </a:solidFill>
                <a:latin typeface="Public Sans"/>
                <a:ea typeface="Public Sans"/>
                <a:cs typeface="Public Sans"/>
                <a:sym typeface="Public Sans"/>
              </a:rPr>
              <a:t>1.19</a:t>
            </a:r>
          </a:p>
        </p:txBody>
      </p:sp>
      <p:sp>
        <p:nvSpPr>
          <p:cNvPr name="TextBox 47" id="47"/>
          <p:cNvSpPr txBox="true"/>
          <p:nvPr/>
        </p:nvSpPr>
        <p:spPr>
          <a:xfrm rot="0">
            <a:off x="13159863" y="5900203"/>
            <a:ext cx="471249" cy="396151"/>
          </a:xfrm>
          <a:prstGeom prst="rect">
            <a:avLst/>
          </a:prstGeom>
        </p:spPr>
        <p:txBody>
          <a:bodyPr anchor="t" rtlCol="false" tIns="0" lIns="0" bIns="0" rIns="0">
            <a:spAutoFit/>
          </a:bodyPr>
          <a:lstStyle/>
          <a:p>
            <a:pPr algn="l">
              <a:lnSpc>
                <a:spcPts val="3223"/>
              </a:lnSpc>
            </a:pPr>
            <a:r>
              <a:rPr lang="en-US" sz="2222">
                <a:solidFill>
                  <a:srgbClr val="000000"/>
                </a:solidFill>
                <a:latin typeface="Public Sans"/>
                <a:ea typeface="Public Sans"/>
                <a:cs typeface="Public Sans"/>
                <a:sym typeface="Public Sans"/>
              </a:rPr>
              <a:t>11.3</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1723160" y="0"/>
            <a:ext cx="5974212" cy="1379029"/>
          </a:xfrm>
          <a:custGeom>
            <a:avLst/>
            <a:gdLst/>
            <a:ahLst/>
            <a:cxnLst/>
            <a:rect r="r" b="b" t="t" l="l"/>
            <a:pathLst>
              <a:path h="1379029" w="5974212">
                <a:moveTo>
                  <a:pt x="0" y="0"/>
                </a:moveTo>
                <a:lnTo>
                  <a:pt x="5974212" y="0"/>
                </a:lnTo>
                <a:lnTo>
                  <a:pt x="5974212" y="1379029"/>
                </a:lnTo>
                <a:lnTo>
                  <a:pt x="0" y="1379029"/>
                </a:lnTo>
                <a:lnTo>
                  <a:pt x="0" y="0"/>
                </a:lnTo>
                <a:close/>
              </a:path>
            </a:pathLst>
          </a:custGeom>
          <a:blipFill>
            <a:blip r:embed="rId2"/>
            <a:stretch>
              <a:fillRect l="0" t="-4600" r="0" b="-2240"/>
            </a:stretch>
          </a:blipFill>
        </p:spPr>
      </p:sp>
      <p:grpSp>
        <p:nvGrpSpPr>
          <p:cNvPr name="Group 3" id="3"/>
          <p:cNvGrpSpPr/>
          <p:nvPr/>
        </p:nvGrpSpPr>
        <p:grpSpPr>
          <a:xfrm rot="0">
            <a:off x="0" y="2342548"/>
            <a:ext cx="14287500" cy="95250"/>
            <a:chOff x="0" y="0"/>
            <a:chExt cx="19050000" cy="127000"/>
          </a:xfrm>
        </p:grpSpPr>
        <p:grpSp>
          <p:nvGrpSpPr>
            <p:cNvPr name="Group 4" id="4"/>
            <p:cNvGrpSpPr/>
            <p:nvPr/>
          </p:nvGrpSpPr>
          <p:grpSpPr>
            <a:xfrm rot="0">
              <a:off x="0" y="0"/>
              <a:ext cx="6350000" cy="127000"/>
              <a:chOff x="0" y="0"/>
              <a:chExt cx="1254321" cy="25086"/>
            </a:xfrm>
          </p:grpSpPr>
          <p:sp>
            <p:nvSpPr>
              <p:cNvPr name="Freeform 5" id="5"/>
              <p:cNvSpPr/>
              <p:nvPr/>
            </p:nvSpPr>
            <p:spPr>
              <a:xfrm flipH="false" flipV="false" rot="0">
                <a:off x="0" y="0"/>
                <a:ext cx="1254321" cy="25086"/>
              </a:xfrm>
              <a:custGeom>
                <a:avLst/>
                <a:gdLst/>
                <a:ahLst/>
                <a:cxnLst/>
                <a:rect r="r" b="b" t="t" l="l"/>
                <a:pathLst>
                  <a:path h="25086" w="1254321">
                    <a:moveTo>
                      <a:pt x="0" y="0"/>
                    </a:moveTo>
                    <a:lnTo>
                      <a:pt x="1254321" y="0"/>
                    </a:lnTo>
                    <a:lnTo>
                      <a:pt x="1254321" y="25086"/>
                    </a:lnTo>
                    <a:lnTo>
                      <a:pt x="0" y="25086"/>
                    </a:lnTo>
                    <a:close/>
                  </a:path>
                </a:pathLst>
              </a:custGeom>
              <a:solidFill>
                <a:srgbClr val="F5B72C"/>
              </a:solidFill>
            </p:spPr>
          </p:sp>
          <p:sp>
            <p:nvSpPr>
              <p:cNvPr name="TextBox 6" id="6"/>
              <p:cNvSpPr txBox="true"/>
              <p:nvPr/>
            </p:nvSpPr>
            <p:spPr>
              <a:xfrm>
                <a:off x="0" y="-38100"/>
                <a:ext cx="1254321" cy="63186"/>
              </a:xfrm>
              <a:prstGeom prst="rect">
                <a:avLst/>
              </a:prstGeom>
            </p:spPr>
            <p:txBody>
              <a:bodyPr anchor="ctr" rtlCol="false" tIns="50800" lIns="50800" bIns="50800" rIns="50800"/>
              <a:lstStyle/>
              <a:p>
                <a:pPr algn="ctr">
                  <a:lnSpc>
                    <a:spcPts val="2659"/>
                  </a:lnSpc>
                </a:pPr>
              </a:p>
            </p:txBody>
          </p:sp>
        </p:grpSp>
        <p:grpSp>
          <p:nvGrpSpPr>
            <p:cNvPr name="Group 7" id="7"/>
            <p:cNvGrpSpPr/>
            <p:nvPr/>
          </p:nvGrpSpPr>
          <p:grpSpPr>
            <a:xfrm rot="0">
              <a:off x="6350000" y="0"/>
              <a:ext cx="6350000" cy="127000"/>
              <a:chOff x="0" y="0"/>
              <a:chExt cx="1254321" cy="25086"/>
            </a:xfrm>
          </p:grpSpPr>
          <p:sp>
            <p:nvSpPr>
              <p:cNvPr name="Freeform 8" id="8"/>
              <p:cNvSpPr/>
              <p:nvPr/>
            </p:nvSpPr>
            <p:spPr>
              <a:xfrm flipH="false" flipV="false" rot="0">
                <a:off x="0" y="0"/>
                <a:ext cx="1254321" cy="25086"/>
              </a:xfrm>
              <a:custGeom>
                <a:avLst/>
                <a:gdLst/>
                <a:ahLst/>
                <a:cxnLst/>
                <a:rect r="r" b="b" t="t" l="l"/>
                <a:pathLst>
                  <a:path h="25086" w="1254321">
                    <a:moveTo>
                      <a:pt x="0" y="0"/>
                    </a:moveTo>
                    <a:lnTo>
                      <a:pt x="1254321" y="0"/>
                    </a:lnTo>
                    <a:lnTo>
                      <a:pt x="1254321" y="25086"/>
                    </a:lnTo>
                    <a:lnTo>
                      <a:pt x="0" y="25086"/>
                    </a:lnTo>
                    <a:close/>
                  </a:path>
                </a:pathLst>
              </a:custGeom>
              <a:solidFill>
                <a:srgbClr val="6FB9DA"/>
              </a:solidFill>
            </p:spPr>
          </p:sp>
          <p:sp>
            <p:nvSpPr>
              <p:cNvPr name="TextBox 9" id="9"/>
              <p:cNvSpPr txBox="true"/>
              <p:nvPr/>
            </p:nvSpPr>
            <p:spPr>
              <a:xfrm>
                <a:off x="0" y="-38100"/>
                <a:ext cx="1254321" cy="63186"/>
              </a:xfrm>
              <a:prstGeom prst="rect">
                <a:avLst/>
              </a:prstGeom>
            </p:spPr>
            <p:txBody>
              <a:bodyPr anchor="ctr" rtlCol="false" tIns="50800" lIns="50800" bIns="50800" rIns="50800"/>
              <a:lstStyle/>
              <a:p>
                <a:pPr algn="ctr">
                  <a:lnSpc>
                    <a:spcPts val="2659"/>
                  </a:lnSpc>
                </a:pPr>
              </a:p>
            </p:txBody>
          </p:sp>
        </p:grpSp>
        <p:grpSp>
          <p:nvGrpSpPr>
            <p:cNvPr name="Group 10" id="10"/>
            <p:cNvGrpSpPr/>
            <p:nvPr/>
          </p:nvGrpSpPr>
          <p:grpSpPr>
            <a:xfrm rot="0">
              <a:off x="12700000" y="0"/>
              <a:ext cx="6350000" cy="127000"/>
              <a:chOff x="0" y="0"/>
              <a:chExt cx="1254321" cy="25086"/>
            </a:xfrm>
          </p:grpSpPr>
          <p:sp>
            <p:nvSpPr>
              <p:cNvPr name="Freeform 11" id="11"/>
              <p:cNvSpPr/>
              <p:nvPr/>
            </p:nvSpPr>
            <p:spPr>
              <a:xfrm flipH="false" flipV="false" rot="0">
                <a:off x="0" y="0"/>
                <a:ext cx="1254321" cy="25086"/>
              </a:xfrm>
              <a:custGeom>
                <a:avLst/>
                <a:gdLst/>
                <a:ahLst/>
                <a:cxnLst/>
                <a:rect r="r" b="b" t="t" l="l"/>
                <a:pathLst>
                  <a:path h="25086" w="1254321">
                    <a:moveTo>
                      <a:pt x="0" y="0"/>
                    </a:moveTo>
                    <a:lnTo>
                      <a:pt x="1254321" y="0"/>
                    </a:lnTo>
                    <a:lnTo>
                      <a:pt x="1254321" y="25086"/>
                    </a:lnTo>
                    <a:lnTo>
                      <a:pt x="0" y="25086"/>
                    </a:lnTo>
                    <a:close/>
                  </a:path>
                </a:pathLst>
              </a:custGeom>
              <a:solidFill>
                <a:srgbClr val="FC0404"/>
              </a:solidFill>
            </p:spPr>
          </p:sp>
          <p:sp>
            <p:nvSpPr>
              <p:cNvPr name="TextBox 12" id="12"/>
              <p:cNvSpPr txBox="true"/>
              <p:nvPr/>
            </p:nvSpPr>
            <p:spPr>
              <a:xfrm>
                <a:off x="0" y="-38100"/>
                <a:ext cx="1254321" cy="63186"/>
              </a:xfrm>
              <a:prstGeom prst="rect">
                <a:avLst/>
              </a:prstGeom>
            </p:spPr>
            <p:txBody>
              <a:bodyPr anchor="ctr" rtlCol="false" tIns="50800" lIns="50800" bIns="50800" rIns="50800"/>
              <a:lstStyle/>
              <a:p>
                <a:pPr algn="ctr">
                  <a:lnSpc>
                    <a:spcPts val="2659"/>
                  </a:lnSpc>
                </a:pPr>
              </a:p>
            </p:txBody>
          </p:sp>
        </p:grpSp>
      </p:grpSp>
      <p:grpSp>
        <p:nvGrpSpPr>
          <p:cNvPr name="Group 13" id="13"/>
          <p:cNvGrpSpPr/>
          <p:nvPr/>
        </p:nvGrpSpPr>
        <p:grpSpPr>
          <a:xfrm rot="0">
            <a:off x="4000500" y="9563100"/>
            <a:ext cx="14287500" cy="95250"/>
            <a:chOff x="0" y="0"/>
            <a:chExt cx="19050000" cy="127000"/>
          </a:xfrm>
        </p:grpSpPr>
        <p:grpSp>
          <p:nvGrpSpPr>
            <p:cNvPr name="Group 14" id="14"/>
            <p:cNvGrpSpPr/>
            <p:nvPr/>
          </p:nvGrpSpPr>
          <p:grpSpPr>
            <a:xfrm rot="0">
              <a:off x="0" y="0"/>
              <a:ext cx="6350000" cy="127000"/>
              <a:chOff x="0" y="0"/>
              <a:chExt cx="1254321" cy="25086"/>
            </a:xfrm>
          </p:grpSpPr>
          <p:sp>
            <p:nvSpPr>
              <p:cNvPr name="Freeform 15" id="15"/>
              <p:cNvSpPr/>
              <p:nvPr/>
            </p:nvSpPr>
            <p:spPr>
              <a:xfrm flipH="false" flipV="false" rot="0">
                <a:off x="0" y="0"/>
                <a:ext cx="1254321" cy="25086"/>
              </a:xfrm>
              <a:custGeom>
                <a:avLst/>
                <a:gdLst/>
                <a:ahLst/>
                <a:cxnLst/>
                <a:rect r="r" b="b" t="t" l="l"/>
                <a:pathLst>
                  <a:path h="25086" w="1254321">
                    <a:moveTo>
                      <a:pt x="0" y="0"/>
                    </a:moveTo>
                    <a:lnTo>
                      <a:pt x="1254321" y="0"/>
                    </a:lnTo>
                    <a:lnTo>
                      <a:pt x="1254321" y="25086"/>
                    </a:lnTo>
                    <a:lnTo>
                      <a:pt x="0" y="25086"/>
                    </a:lnTo>
                    <a:close/>
                  </a:path>
                </a:pathLst>
              </a:custGeom>
              <a:solidFill>
                <a:srgbClr val="F5B72C"/>
              </a:solidFill>
            </p:spPr>
          </p:sp>
          <p:sp>
            <p:nvSpPr>
              <p:cNvPr name="TextBox 16" id="16"/>
              <p:cNvSpPr txBox="true"/>
              <p:nvPr/>
            </p:nvSpPr>
            <p:spPr>
              <a:xfrm>
                <a:off x="0" y="-38100"/>
                <a:ext cx="1254321" cy="63186"/>
              </a:xfrm>
              <a:prstGeom prst="rect">
                <a:avLst/>
              </a:prstGeom>
            </p:spPr>
            <p:txBody>
              <a:bodyPr anchor="ctr" rtlCol="false" tIns="50800" lIns="50800" bIns="50800" rIns="50800"/>
              <a:lstStyle/>
              <a:p>
                <a:pPr algn="ctr">
                  <a:lnSpc>
                    <a:spcPts val="2659"/>
                  </a:lnSpc>
                </a:pPr>
              </a:p>
            </p:txBody>
          </p:sp>
        </p:grpSp>
        <p:grpSp>
          <p:nvGrpSpPr>
            <p:cNvPr name="Group 17" id="17"/>
            <p:cNvGrpSpPr/>
            <p:nvPr/>
          </p:nvGrpSpPr>
          <p:grpSpPr>
            <a:xfrm rot="0">
              <a:off x="6350000" y="0"/>
              <a:ext cx="6350000" cy="127000"/>
              <a:chOff x="0" y="0"/>
              <a:chExt cx="1254321" cy="25086"/>
            </a:xfrm>
          </p:grpSpPr>
          <p:sp>
            <p:nvSpPr>
              <p:cNvPr name="Freeform 18" id="18"/>
              <p:cNvSpPr/>
              <p:nvPr/>
            </p:nvSpPr>
            <p:spPr>
              <a:xfrm flipH="false" flipV="false" rot="0">
                <a:off x="0" y="0"/>
                <a:ext cx="1254321" cy="25086"/>
              </a:xfrm>
              <a:custGeom>
                <a:avLst/>
                <a:gdLst/>
                <a:ahLst/>
                <a:cxnLst/>
                <a:rect r="r" b="b" t="t" l="l"/>
                <a:pathLst>
                  <a:path h="25086" w="1254321">
                    <a:moveTo>
                      <a:pt x="0" y="0"/>
                    </a:moveTo>
                    <a:lnTo>
                      <a:pt x="1254321" y="0"/>
                    </a:lnTo>
                    <a:lnTo>
                      <a:pt x="1254321" y="25086"/>
                    </a:lnTo>
                    <a:lnTo>
                      <a:pt x="0" y="25086"/>
                    </a:lnTo>
                    <a:close/>
                  </a:path>
                </a:pathLst>
              </a:custGeom>
              <a:solidFill>
                <a:srgbClr val="6FB9DA"/>
              </a:solidFill>
            </p:spPr>
          </p:sp>
          <p:sp>
            <p:nvSpPr>
              <p:cNvPr name="TextBox 19" id="19"/>
              <p:cNvSpPr txBox="true"/>
              <p:nvPr/>
            </p:nvSpPr>
            <p:spPr>
              <a:xfrm>
                <a:off x="0" y="-38100"/>
                <a:ext cx="1254321" cy="63186"/>
              </a:xfrm>
              <a:prstGeom prst="rect">
                <a:avLst/>
              </a:prstGeom>
            </p:spPr>
            <p:txBody>
              <a:bodyPr anchor="ctr" rtlCol="false" tIns="50800" lIns="50800" bIns="50800" rIns="50800"/>
              <a:lstStyle/>
              <a:p>
                <a:pPr algn="ctr">
                  <a:lnSpc>
                    <a:spcPts val="2659"/>
                  </a:lnSpc>
                </a:pPr>
              </a:p>
            </p:txBody>
          </p:sp>
        </p:grpSp>
        <p:grpSp>
          <p:nvGrpSpPr>
            <p:cNvPr name="Group 20" id="20"/>
            <p:cNvGrpSpPr/>
            <p:nvPr/>
          </p:nvGrpSpPr>
          <p:grpSpPr>
            <a:xfrm rot="0">
              <a:off x="12700000" y="0"/>
              <a:ext cx="6350000" cy="127000"/>
              <a:chOff x="0" y="0"/>
              <a:chExt cx="1254321" cy="25086"/>
            </a:xfrm>
          </p:grpSpPr>
          <p:sp>
            <p:nvSpPr>
              <p:cNvPr name="Freeform 21" id="21"/>
              <p:cNvSpPr/>
              <p:nvPr/>
            </p:nvSpPr>
            <p:spPr>
              <a:xfrm flipH="false" flipV="false" rot="0">
                <a:off x="0" y="0"/>
                <a:ext cx="1254321" cy="25086"/>
              </a:xfrm>
              <a:custGeom>
                <a:avLst/>
                <a:gdLst/>
                <a:ahLst/>
                <a:cxnLst/>
                <a:rect r="r" b="b" t="t" l="l"/>
                <a:pathLst>
                  <a:path h="25086" w="1254321">
                    <a:moveTo>
                      <a:pt x="0" y="0"/>
                    </a:moveTo>
                    <a:lnTo>
                      <a:pt x="1254321" y="0"/>
                    </a:lnTo>
                    <a:lnTo>
                      <a:pt x="1254321" y="25086"/>
                    </a:lnTo>
                    <a:lnTo>
                      <a:pt x="0" y="25086"/>
                    </a:lnTo>
                    <a:close/>
                  </a:path>
                </a:pathLst>
              </a:custGeom>
              <a:solidFill>
                <a:srgbClr val="FC0404"/>
              </a:solidFill>
            </p:spPr>
          </p:sp>
          <p:sp>
            <p:nvSpPr>
              <p:cNvPr name="TextBox 22" id="22"/>
              <p:cNvSpPr txBox="true"/>
              <p:nvPr/>
            </p:nvSpPr>
            <p:spPr>
              <a:xfrm>
                <a:off x="0" y="-38100"/>
                <a:ext cx="1254321" cy="63186"/>
              </a:xfrm>
              <a:prstGeom prst="rect">
                <a:avLst/>
              </a:prstGeom>
            </p:spPr>
            <p:txBody>
              <a:bodyPr anchor="ctr" rtlCol="false" tIns="50800" lIns="50800" bIns="50800" rIns="50800"/>
              <a:lstStyle/>
              <a:p>
                <a:pPr algn="ctr">
                  <a:lnSpc>
                    <a:spcPts val="2659"/>
                  </a:lnSpc>
                </a:pPr>
              </a:p>
            </p:txBody>
          </p:sp>
        </p:grpSp>
      </p:grpSp>
      <p:sp>
        <p:nvSpPr>
          <p:cNvPr name="TextBox 23" id="23"/>
          <p:cNvSpPr txBox="true"/>
          <p:nvPr/>
        </p:nvSpPr>
        <p:spPr>
          <a:xfrm rot="0">
            <a:off x="14287500" y="9705841"/>
            <a:ext cx="3810476" cy="469900"/>
          </a:xfrm>
          <a:prstGeom prst="rect">
            <a:avLst/>
          </a:prstGeom>
        </p:spPr>
        <p:txBody>
          <a:bodyPr anchor="t" rtlCol="false" tIns="0" lIns="0" bIns="0" rIns="0">
            <a:spAutoFit/>
          </a:bodyPr>
          <a:lstStyle/>
          <a:p>
            <a:pPr algn="l">
              <a:lnSpc>
                <a:spcPts val="3499"/>
              </a:lnSpc>
              <a:spcBef>
                <a:spcPct val="0"/>
              </a:spcBef>
            </a:pPr>
            <a:r>
              <a:rPr lang="en-US" b="true" sz="2499">
                <a:solidFill>
                  <a:srgbClr val="000000"/>
                </a:solidFill>
                <a:latin typeface="Arial MT Pro Bold"/>
                <a:ea typeface="Arial MT Pro Bold"/>
                <a:cs typeface="Arial MT Pro Bold"/>
                <a:sym typeface="Arial MT Pro Bold"/>
              </a:rPr>
              <a:t>BITS</a:t>
            </a:r>
            <a:r>
              <a:rPr lang="en-US" sz="2499">
                <a:solidFill>
                  <a:srgbClr val="000000"/>
                </a:solidFill>
                <a:latin typeface="Arial MT Pro"/>
                <a:ea typeface="Arial MT Pro"/>
                <a:cs typeface="Arial MT Pro"/>
                <a:sym typeface="Arial MT Pro"/>
              </a:rPr>
              <a:t> Pilani, Pilani Campus</a:t>
            </a:r>
          </a:p>
        </p:txBody>
      </p:sp>
      <p:sp>
        <p:nvSpPr>
          <p:cNvPr name="TextBox 24" id="24"/>
          <p:cNvSpPr txBox="true"/>
          <p:nvPr/>
        </p:nvSpPr>
        <p:spPr>
          <a:xfrm rot="0">
            <a:off x="1028700" y="1179004"/>
            <a:ext cx="3447931" cy="958850"/>
          </a:xfrm>
          <a:prstGeom prst="rect">
            <a:avLst/>
          </a:prstGeom>
        </p:spPr>
        <p:txBody>
          <a:bodyPr anchor="t" rtlCol="false" tIns="0" lIns="0" bIns="0" rIns="0">
            <a:spAutoFit/>
          </a:bodyPr>
          <a:lstStyle/>
          <a:p>
            <a:pPr algn="l">
              <a:lnSpc>
                <a:spcPts val="7000"/>
              </a:lnSpc>
              <a:spcBef>
                <a:spcPct val="0"/>
              </a:spcBef>
            </a:pPr>
            <a:r>
              <a:rPr lang="en-US" b="true" sz="5000">
                <a:solidFill>
                  <a:srgbClr val="000000"/>
                </a:solidFill>
                <a:latin typeface="Arial MT Pro Bold"/>
                <a:ea typeface="Arial MT Pro Bold"/>
                <a:cs typeface="Arial MT Pro Bold"/>
                <a:sym typeface="Arial MT Pro Bold"/>
              </a:rPr>
              <a:t>Conclusion</a:t>
            </a:r>
          </a:p>
        </p:txBody>
      </p:sp>
      <p:sp>
        <p:nvSpPr>
          <p:cNvPr name="TextBox 25" id="25"/>
          <p:cNvSpPr txBox="true"/>
          <p:nvPr/>
        </p:nvSpPr>
        <p:spPr>
          <a:xfrm rot="0">
            <a:off x="426993" y="2792761"/>
            <a:ext cx="17434013" cy="5934075"/>
          </a:xfrm>
          <a:prstGeom prst="rect">
            <a:avLst/>
          </a:prstGeom>
        </p:spPr>
        <p:txBody>
          <a:bodyPr anchor="t" rtlCol="false" tIns="0" lIns="0" bIns="0" rIns="0">
            <a:spAutoFit/>
          </a:bodyPr>
          <a:lstStyle/>
          <a:p>
            <a:pPr algn="just">
              <a:lnSpc>
                <a:spcPts val="3915"/>
              </a:lnSpc>
            </a:pPr>
            <a:r>
              <a:rPr lang="en-US" sz="2700">
                <a:solidFill>
                  <a:srgbClr val="000000"/>
                </a:solidFill>
                <a:latin typeface="Public Sans"/>
                <a:ea typeface="Public Sans"/>
                <a:cs typeface="Public Sans"/>
                <a:sym typeface="Public Sans"/>
              </a:rPr>
              <a:t>DER represents a paradigm shift in how multiple LLM experts can be efficiently combined. By modelling ensemble reasoning as a Markov Decision Process with intelligent knowledge transfer, we achieve nearly 7-fold parameter reduction compared to existing methods while improving performance across diverse tasks.</a:t>
            </a:r>
          </a:p>
          <a:p>
            <a:pPr algn="just">
              <a:lnSpc>
                <a:spcPts val="3915"/>
              </a:lnSpc>
            </a:pPr>
            <a:r>
              <a:rPr lang="en-US" sz="2700" b="true">
                <a:solidFill>
                  <a:srgbClr val="000000"/>
                </a:solidFill>
                <a:latin typeface="Public Sans Bold"/>
                <a:ea typeface="Public Sans Bold"/>
                <a:cs typeface="Public Sans Bold"/>
                <a:sym typeface="Public Sans Bold"/>
              </a:rPr>
              <a:t>Dynamic Adaptation:</a:t>
            </a:r>
          </a:p>
          <a:p>
            <a:pPr algn="just">
              <a:lnSpc>
                <a:spcPts val="3915"/>
              </a:lnSpc>
            </a:pPr>
            <a:r>
              <a:rPr lang="en-US" sz="2700">
                <a:solidFill>
                  <a:srgbClr val="000000"/>
                </a:solidFill>
                <a:latin typeface="Public Sans"/>
                <a:ea typeface="Public Sans"/>
                <a:cs typeface="Public Sans"/>
                <a:sym typeface="Public Sans"/>
              </a:rPr>
              <a:t>Routes are selected based on input questions, enabling flexible optimization for different task types and complexities</a:t>
            </a:r>
          </a:p>
          <a:p>
            <a:pPr algn="just">
              <a:lnSpc>
                <a:spcPts val="3915"/>
              </a:lnSpc>
            </a:pPr>
            <a:r>
              <a:rPr lang="en-US" sz="2700" b="true">
                <a:solidFill>
                  <a:srgbClr val="000000"/>
                </a:solidFill>
                <a:latin typeface="Public Sans Bold"/>
                <a:ea typeface="Public Sans Bold"/>
                <a:cs typeface="Public Sans Bold"/>
                <a:sym typeface="Public Sans Bold"/>
              </a:rPr>
              <a:t>Complementary Knowledge:</a:t>
            </a:r>
          </a:p>
          <a:p>
            <a:pPr algn="just">
              <a:lnSpc>
                <a:spcPts val="3915"/>
              </a:lnSpc>
            </a:pPr>
            <a:r>
              <a:rPr lang="en-US" sz="2700">
                <a:solidFill>
                  <a:srgbClr val="000000"/>
                </a:solidFill>
                <a:latin typeface="Public Sans"/>
                <a:ea typeface="Public Sans"/>
                <a:cs typeface="Public Sans"/>
                <a:sym typeface="Public Sans"/>
              </a:rPr>
              <a:t>Knowledge Sequential knowledge transfer allows LLMs to build on each other's strengths, creating synergistic improvements</a:t>
            </a:r>
          </a:p>
          <a:p>
            <a:pPr algn="just">
              <a:lnSpc>
                <a:spcPts val="3915"/>
              </a:lnSpc>
            </a:pPr>
            <a:r>
              <a:rPr lang="en-US" sz="2700" b="true">
                <a:solidFill>
                  <a:srgbClr val="000000"/>
                </a:solidFill>
                <a:latin typeface="Public Sans Bold"/>
                <a:ea typeface="Public Sans Bold"/>
                <a:cs typeface="Public Sans Bold"/>
                <a:sym typeface="Public Sans Bold"/>
              </a:rPr>
              <a:t>Practical Efficiency:</a:t>
            </a:r>
          </a:p>
          <a:p>
            <a:pPr algn="just">
              <a:lnSpc>
                <a:spcPts val="3915"/>
              </a:lnSpc>
            </a:pPr>
            <a:r>
              <a:rPr lang="en-US" sz="2700">
                <a:solidFill>
                  <a:srgbClr val="000000"/>
                </a:solidFill>
                <a:latin typeface="Public Sans"/>
                <a:ea typeface="Public Sans"/>
                <a:cs typeface="Public Sans"/>
                <a:sym typeface="Public Sans"/>
              </a:rPr>
              <a:t>Achieves superior results with only 15% of inference parameters compared to ensemble methods using all LLM outputs</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1723160" y="0"/>
            <a:ext cx="5974212" cy="1379029"/>
          </a:xfrm>
          <a:custGeom>
            <a:avLst/>
            <a:gdLst/>
            <a:ahLst/>
            <a:cxnLst/>
            <a:rect r="r" b="b" t="t" l="l"/>
            <a:pathLst>
              <a:path h="1379029" w="5974212">
                <a:moveTo>
                  <a:pt x="0" y="0"/>
                </a:moveTo>
                <a:lnTo>
                  <a:pt x="5974212" y="0"/>
                </a:lnTo>
                <a:lnTo>
                  <a:pt x="5974212" y="1379029"/>
                </a:lnTo>
                <a:lnTo>
                  <a:pt x="0" y="1379029"/>
                </a:lnTo>
                <a:lnTo>
                  <a:pt x="0" y="0"/>
                </a:lnTo>
                <a:close/>
              </a:path>
            </a:pathLst>
          </a:custGeom>
          <a:blipFill>
            <a:blip r:embed="rId2"/>
            <a:stretch>
              <a:fillRect l="0" t="-4600" r="0" b="-2240"/>
            </a:stretch>
          </a:blipFill>
        </p:spPr>
      </p:sp>
      <p:grpSp>
        <p:nvGrpSpPr>
          <p:cNvPr name="Group 3" id="3"/>
          <p:cNvGrpSpPr/>
          <p:nvPr/>
        </p:nvGrpSpPr>
        <p:grpSpPr>
          <a:xfrm rot="0">
            <a:off x="0" y="2342548"/>
            <a:ext cx="14287500" cy="95250"/>
            <a:chOff x="0" y="0"/>
            <a:chExt cx="19050000" cy="127000"/>
          </a:xfrm>
        </p:grpSpPr>
        <p:grpSp>
          <p:nvGrpSpPr>
            <p:cNvPr name="Group 4" id="4"/>
            <p:cNvGrpSpPr/>
            <p:nvPr/>
          </p:nvGrpSpPr>
          <p:grpSpPr>
            <a:xfrm rot="0">
              <a:off x="0" y="0"/>
              <a:ext cx="6350000" cy="127000"/>
              <a:chOff x="0" y="0"/>
              <a:chExt cx="1254321" cy="25086"/>
            </a:xfrm>
          </p:grpSpPr>
          <p:sp>
            <p:nvSpPr>
              <p:cNvPr name="Freeform 5" id="5"/>
              <p:cNvSpPr/>
              <p:nvPr/>
            </p:nvSpPr>
            <p:spPr>
              <a:xfrm flipH="false" flipV="false" rot="0">
                <a:off x="0" y="0"/>
                <a:ext cx="1254321" cy="25086"/>
              </a:xfrm>
              <a:custGeom>
                <a:avLst/>
                <a:gdLst/>
                <a:ahLst/>
                <a:cxnLst/>
                <a:rect r="r" b="b" t="t" l="l"/>
                <a:pathLst>
                  <a:path h="25086" w="1254321">
                    <a:moveTo>
                      <a:pt x="0" y="0"/>
                    </a:moveTo>
                    <a:lnTo>
                      <a:pt x="1254321" y="0"/>
                    </a:lnTo>
                    <a:lnTo>
                      <a:pt x="1254321" y="25086"/>
                    </a:lnTo>
                    <a:lnTo>
                      <a:pt x="0" y="25086"/>
                    </a:lnTo>
                    <a:close/>
                  </a:path>
                </a:pathLst>
              </a:custGeom>
              <a:solidFill>
                <a:srgbClr val="F5B72C"/>
              </a:solidFill>
            </p:spPr>
          </p:sp>
          <p:sp>
            <p:nvSpPr>
              <p:cNvPr name="TextBox 6" id="6"/>
              <p:cNvSpPr txBox="true"/>
              <p:nvPr/>
            </p:nvSpPr>
            <p:spPr>
              <a:xfrm>
                <a:off x="0" y="-38100"/>
                <a:ext cx="1254321" cy="63186"/>
              </a:xfrm>
              <a:prstGeom prst="rect">
                <a:avLst/>
              </a:prstGeom>
            </p:spPr>
            <p:txBody>
              <a:bodyPr anchor="ctr" rtlCol="false" tIns="50800" lIns="50800" bIns="50800" rIns="50800"/>
              <a:lstStyle/>
              <a:p>
                <a:pPr algn="ctr">
                  <a:lnSpc>
                    <a:spcPts val="2659"/>
                  </a:lnSpc>
                </a:pPr>
              </a:p>
            </p:txBody>
          </p:sp>
        </p:grpSp>
        <p:grpSp>
          <p:nvGrpSpPr>
            <p:cNvPr name="Group 7" id="7"/>
            <p:cNvGrpSpPr/>
            <p:nvPr/>
          </p:nvGrpSpPr>
          <p:grpSpPr>
            <a:xfrm rot="0">
              <a:off x="6350000" y="0"/>
              <a:ext cx="6350000" cy="127000"/>
              <a:chOff x="0" y="0"/>
              <a:chExt cx="1254321" cy="25086"/>
            </a:xfrm>
          </p:grpSpPr>
          <p:sp>
            <p:nvSpPr>
              <p:cNvPr name="Freeform 8" id="8"/>
              <p:cNvSpPr/>
              <p:nvPr/>
            </p:nvSpPr>
            <p:spPr>
              <a:xfrm flipH="false" flipV="false" rot="0">
                <a:off x="0" y="0"/>
                <a:ext cx="1254321" cy="25086"/>
              </a:xfrm>
              <a:custGeom>
                <a:avLst/>
                <a:gdLst/>
                <a:ahLst/>
                <a:cxnLst/>
                <a:rect r="r" b="b" t="t" l="l"/>
                <a:pathLst>
                  <a:path h="25086" w="1254321">
                    <a:moveTo>
                      <a:pt x="0" y="0"/>
                    </a:moveTo>
                    <a:lnTo>
                      <a:pt x="1254321" y="0"/>
                    </a:lnTo>
                    <a:lnTo>
                      <a:pt x="1254321" y="25086"/>
                    </a:lnTo>
                    <a:lnTo>
                      <a:pt x="0" y="25086"/>
                    </a:lnTo>
                    <a:close/>
                  </a:path>
                </a:pathLst>
              </a:custGeom>
              <a:solidFill>
                <a:srgbClr val="6FB9DA"/>
              </a:solidFill>
            </p:spPr>
          </p:sp>
          <p:sp>
            <p:nvSpPr>
              <p:cNvPr name="TextBox 9" id="9"/>
              <p:cNvSpPr txBox="true"/>
              <p:nvPr/>
            </p:nvSpPr>
            <p:spPr>
              <a:xfrm>
                <a:off x="0" y="-38100"/>
                <a:ext cx="1254321" cy="63186"/>
              </a:xfrm>
              <a:prstGeom prst="rect">
                <a:avLst/>
              </a:prstGeom>
            </p:spPr>
            <p:txBody>
              <a:bodyPr anchor="ctr" rtlCol="false" tIns="50800" lIns="50800" bIns="50800" rIns="50800"/>
              <a:lstStyle/>
              <a:p>
                <a:pPr algn="ctr">
                  <a:lnSpc>
                    <a:spcPts val="2659"/>
                  </a:lnSpc>
                </a:pPr>
              </a:p>
            </p:txBody>
          </p:sp>
        </p:grpSp>
        <p:grpSp>
          <p:nvGrpSpPr>
            <p:cNvPr name="Group 10" id="10"/>
            <p:cNvGrpSpPr/>
            <p:nvPr/>
          </p:nvGrpSpPr>
          <p:grpSpPr>
            <a:xfrm rot="0">
              <a:off x="12700000" y="0"/>
              <a:ext cx="6350000" cy="127000"/>
              <a:chOff x="0" y="0"/>
              <a:chExt cx="1254321" cy="25086"/>
            </a:xfrm>
          </p:grpSpPr>
          <p:sp>
            <p:nvSpPr>
              <p:cNvPr name="Freeform 11" id="11"/>
              <p:cNvSpPr/>
              <p:nvPr/>
            </p:nvSpPr>
            <p:spPr>
              <a:xfrm flipH="false" flipV="false" rot="0">
                <a:off x="0" y="0"/>
                <a:ext cx="1254321" cy="25086"/>
              </a:xfrm>
              <a:custGeom>
                <a:avLst/>
                <a:gdLst/>
                <a:ahLst/>
                <a:cxnLst/>
                <a:rect r="r" b="b" t="t" l="l"/>
                <a:pathLst>
                  <a:path h="25086" w="1254321">
                    <a:moveTo>
                      <a:pt x="0" y="0"/>
                    </a:moveTo>
                    <a:lnTo>
                      <a:pt x="1254321" y="0"/>
                    </a:lnTo>
                    <a:lnTo>
                      <a:pt x="1254321" y="25086"/>
                    </a:lnTo>
                    <a:lnTo>
                      <a:pt x="0" y="25086"/>
                    </a:lnTo>
                    <a:close/>
                  </a:path>
                </a:pathLst>
              </a:custGeom>
              <a:solidFill>
                <a:srgbClr val="FC0404"/>
              </a:solidFill>
            </p:spPr>
          </p:sp>
          <p:sp>
            <p:nvSpPr>
              <p:cNvPr name="TextBox 12" id="12"/>
              <p:cNvSpPr txBox="true"/>
              <p:nvPr/>
            </p:nvSpPr>
            <p:spPr>
              <a:xfrm>
                <a:off x="0" y="-38100"/>
                <a:ext cx="1254321" cy="63186"/>
              </a:xfrm>
              <a:prstGeom prst="rect">
                <a:avLst/>
              </a:prstGeom>
            </p:spPr>
            <p:txBody>
              <a:bodyPr anchor="ctr" rtlCol="false" tIns="50800" lIns="50800" bIns="50800" rIns="50800"/>
              <a:lstStyle/>
              <a:p>
                <a:pPr algn="ctr">
                  <a:lnSpc>
                    <a:spcPts val="2659"/>
                  </a:lnSpc>
                </a:pPr>
              </a:p>
            </p:txBody>
          </p:sp>
        </p:grpSp>
      </p:grpSp>
      <p:grpSp>
        <p:nvGrpSpPr>
          <p:cNvPr name="Group 13" id="13"/>
          <p:cNvGrpSpPr/>
          <p:nvPr/>
        </p:nvGrpSpPr>
        <p:grpSpPr>
          <a:xfrm rot="0">
            <a:off x="4000500" y="9563100"/>
            <a:ext cx="14287500" cy="95250"/>
            <a:chOff x="0" y="0"/>
            <a:chExt cx="19050000" cy="127000"/>
          </a:xfrm>
        </p:grpSpPr>
        <p:grpSp>
          <p:nvGrpSpPr>
            <p:cNvPr name="Group 14" id="14"/>
            <p:cNvGrpSpPr/>
            <p:nvPr/>
          </p:nvGrpSpPr>
          <p:grpSpPr>
            <a:xfrm rot="0">
              <a:off x="0" y="0"/>
              <a:ext cx="6350000" cy="127000"/>
              <a:chOff x="0" y="0"/>
              <a:chExt cx="1254321" cy="25086"/>
            </a:xfrm>
          </p:grpSpPr>
          <p:sp>
            <p:nvSpPr>
              <p:cNvPr name="Freeform 15" id="15"/>
              <p:cNvSpPr/>
              <p:nvPr/>
            </p:nvSpPr>
            <p:spPr>
              <a:xfrm flipH="false" flipV="false" rot="0">
                <a:off x="0" y="0"/>
                <a:ext cx="1254321" cy="25086"/>
              </a:xfrm>
              <a:custGeom>
                <a:avLst/>
                <a:gdLst/>
                <a:ahLst/>
                <a:cxnLst/>
                <a:rect r="r" b="b" t="t" l="l"/>
                <a:pathLst>
                  <a:path h="25086" w="1254321">
                    <a:moveTo>
                      <a:pt x="0" y="0"/>
                    </a:moveTo>
                    <a:lnTo>
                      <a:pt x="1254321" y="0"/>
                    </a:lnTo>
                    <a:lnTo>
                      <a:pt x="1254321" y="25086"/>
                    </a:lnTo>
                    <a:lnTo>
                      <a:pt x="0" y="25086"/>
                    </a:lnTo>
                    <a:close/>
                  </a:path>
                </a:pathLst>
              </a:custGeom>
              <a:solidFill>
                <a:srgbClr val="F5B72C"/>
              </a:solidFill>
            </p:spPr>
          </p:sp>
          <p:sp>
            <p:nvSpPr>
              <p:cNvPr name="TextBox 16" id="16"/>
              <p:cNvSpPr txBox="true"/>
              <p:nvPr/>
            </p:nvSpPr>
            <p:spPr>
              <a:xfrm>
                <a:off x="0" y="-38100"/>
                <a:ext cx="1254321" cy="63186"/>
              </a:xfrm>
              <a:prstGeom prst="rect">
                <a:avLst/>
              </a:prstGeom>
            </p:spPr>
            <p:txBody>
              <a:bodyPr anchor="ctr" rtlCol="false" tIns="50800" lIns="50800" bIns="50800" rIns="50800"/>
              <a:lstStyle/>
              <a:p>
                <a:pPr algn="ctr">
                  <a:lnSpc>
                    <a:spcPts val="2659"/>
                  </a:lnSpc>
                </a:pPr>
              </a:p>
            </p:txBody>
          </p:sp>
        </p:grpSp>
        <p:grpSp>
          <p:nvGrpSpPr>
            <p:cNvPr name="Group 17" id="17"/>
            <p:cNvGrpSpPr/>
            <p:nvPr/>
          </p:nvGrpSpPr>
          <p:grpSpPr>
            <a:xfrm rot="0">
              <a:off x="6350000" y="0"/>
              <a:ext cx="6350000" cy="127000"/>
              <a:chOff x="0" y="0"/>
              <a:chExt cx="1254321" cy="25086"/>
            </a:xfrm>
          </p:grpSpPr>
          <p:sp>
            <p:nvSpPr>
              <p:cNvPr name="Freeform 18" id="18"/>
              <p:cNvSpPr/>
              <p:nvPr/>
            </p:nvSpPr>
            <p:spPr>
              <a:xfrm flipH="false" flipV="false" rot="0">
                <a:off x="0" y="0"/>
                <a:ext cx="1254321" cy="25086"/>
              </a:xfrm>
              <a:custGeom>
                <a:avLst/>
                <a:gdLst/>
                <a:ahLst/>
                <a:cxnLst/>
                <a:rect r="r" b="b" t="t" l="l"/>
                <a:pathLst>
                  <a:path h="25086" w="1254321">
                    <a:moveTo>
                      <a:pt x="0" y="0"/>
                    </a:moveTo>
                    <a:lnTo>
                      <a:pt x="1254321" y="0"/>
                    </a:lnTo>
                    <a:lnTo>
                      <a:pt x="1254321" y="25086"/>
                    </a:lnTo>
                    <a:lnTo>
                      <a:pt x="0" y="25086"/>
                    </a:lnTo>
                    <a:close/>
                  </a:path>
                </a:pathLst>
              </a:custGeom>
              <a:solidFill>
                <a:srgbClr val="6FB9DA"/>
              </a:solidFill>
            </p:spPr>
          </p:sp>
          <p:sp>
            <p:nvSpPr>
              <p:cNvPr name="TextBox 19" id="19"/>
              <p:cNvSpPr txBox="true"/>
              <p:nvPr/>
            </p:nvSpPr>
            <p:spPr>
              <a:xfrm>
                <a:off x="0" y="-38100"/>
                <a:ext cx="1254321" cy="63186"/>
              </a:xfrm>
              <a:prstGeom prst="rect">
                <a:avLst/>
              </a:prstGeom>
            </p:spPr>
            <p:txBody>
              <a:bodyPr anchor="ctr" rtlCol="false" tIns="50800" lIns="50800" bIns="50800" rIns="50800"/>
              <a:lstStyle/>
              <a:p>
                <a:pPr algn="ctr">
                  <a:lnSpc>
                    <a:spcPts val="2659"/>
                  </a:lnSpc>
                </a:pPr>
              </a:p>
            </p:txBody>
          </p:sp>
        </p:grpSp>
        <p:grpSp>
          <p:nvGrpSpPr>
            <p:cNvPr name="Group 20" id="20"/>
            <p:cNvGrpSpPr/>
            <p:nvPr/>
          </p:nvGrpSpPr>
          <p:grpSpPr>
            <a:xfrm rot="0">
              <a:off x="12700000" y="0"/>
              <a:ext cx="6350000" cy="127000"/>
              <a:chOff x="0" y="0"/>
              <a:chExt cx="1254321" cy="25086"/>
            </a:xfrm>
          </p:grpSpPr>
          <p:sp>
            <p:nvSpPr>
              <p:cNvPr name="Freeform 21" id="21"/>
              <p:cNvSpPr/>
              <p:nvPr/>
            </p:nvSpPr>
            <p:spPr>
              <a:xfrm flipH="false" flipV="false" rot="0">
                <a:off x="0" y="0"/>
                <a:ext cx="1254321" cy="25086"/>
              </a:xfrm>
              <a:custGeom>
                <a:avLst/>
                <a:gdLst/>
                <a:ahLst/>
                <a:cxnLst/>
                <a:rect r="r" b="b" t="t" l="l"/>
                <a:pathLst>
                  <a:path h="25086" w="1254321">
                    <a:moveTo>
                      <a:pt x="0" y="0"/>
                    </a:moveTo>
                    <a:lnTo>
                      <a:pt x="1254321" y="0"/>
                    </a:lnTo>
                    <a:lnTo>
                      <a:pt x="1254321" y="25086"/>
                    </a:lnTo>
                    <a:lnTo>
                      <a:pt x="0" y="25086"/>
                    </a:lnTo>
                    <a:close/>
                  </a:path>
                </a:pathLst>
              </a:custGeom>
              <a:solidFill>
                <a:srgbClr val="FC0404"/>
              </a:solidFill>
            </p:spPr>
          </p:sp>
          <p:sp>
            <p:nvSpPr>
              <p:cNvPr name="TextBox 22" id="22"/>
              <p:cNvSpPr txBox="true"/>
              <p:nvPr/>
            </p:nvSpPr>
            <p:spPr>
              <a:xfrm>
                <a:off x="0" y="-38100"/>
                <a:ext cx="1254321" cy="63186"/>
              </a:xfrm>
              <a:prstGeom prst="rect">
                <a:avLst/>
              </a:prstGeom>
            </p:spPr>
            <p:txBody>
              <a:bodyPr anchor="ctr" rtlCol="false" tIns="50800" lIns="50800" bIns="50800" rIns="50800"/>
              <a:lstStyle/>
              <a:p>
                <a:pPr algn="ctr">
                  <a:lnSpc>
                    <a:spcPts val="2659"/>
                  </a:lnSpc>
                </a:pPr>
              </a:p>
            </p:txBody>
          </p:sp>
        </p:grpSp>
      </p:grpSp>
      <p:sp>
        <p:nvSpPr>
          <p:cNvPr name="TextBox 23" id="23"/>
          <p:cNvSpPr txBox="true"/>
          <p:nvPr/>
        </p:nvSpPr>
        <p:spPr>
          <a:xfrm rot="0">
            <a:off x="14287500" y="9705841"/>
            <a:ext cx="3810476" cy="469900"/>
          </a:xfrm>
          <a:prstGeom prst="rect">
            <a:avLst/>
          </a:prstGeom>
        </p:spPr>
        <p:txBody>
          <a:bodyPr anchor="t" rtlCol="false" tIns="0" lIns="0" bIns="0" rIns="0">
            <a:spAutoFit/>
          </a:bodyPr>
          <a:lstStyle/>
          <a:p>
            <a:pPr algn="l">
              <a:lnSpc>
                <a:spcPts val="3499"/>
              </a:lnSpc>
              <a:spcBef>
                <a:spcPct val="0"/>
              </a:spcBef>
            </a:pPr>
            <a:r>
              <a:rPr lang="en-US" b="true" sz="2499">
                <a:solidFill>
                  <a:srgbClr val="000000"/>
                </a:solidFill>
                <a:latin typeface="Arial MT Pro Bold"/>
                <a:ea typeface="Arial MT Pro Bold"/>
                <a:cs typeface="Arial MT Pro Bold"/>
                <a:sym typeface="Arial MT Pro Bold"/>
              </a:rPr>
              <a:t>BITS</a:t>
            </a:r>
            <a:r>
              <a:rPr lang="en-US" sz="2499">
                <a:solidFill>
                  <a:srgbClr val="000000"/>
                </a:solidFill>
                <a:latin typeface="Arial MT Pro"/>
                <a:ea typeface="Arial MT Pro"/>
                <a:cs typeface="Arial MT Pro"/>
                <a:sym typeface="Arial MT Pro"/>
              </a:rPr>
              <a:t> Pilani, Pilani Campus</a:t>
            </a:r>
          </a:p>
        </p:txBody>
      </p:sp>
      <p:sp>
        <p:nvSpPr>
          <p:cNvPr name="TextBox 24" id="24"/>
          <p:cNvSpPr txBox="true"/>
          <p:nvPr/>
        </p:nvSpPr>
        <p:spPr>
          <a:xfrm rot="0">
            <a:off x="1028700" y="4662385"/>
            <a:ext cx="16408332" cy="2084083"/>
          </a:xfrm>
          <a:prstGeom prst="rect">
            <a:avLst/>
          </a:prstGeom>
        </p:spPr>
        <p:txBody>
          <a:bodyPr anchor="t" rtlCol="false" tIns="0" lIns="0" bIns="0" rIns="0">
            <a:spAutoFit/>
          </a:bodyPr>
          <a:lstStyle/>
          <a:p>
            <a:pPr algn="l">
              <a:lnSpc>
                <a:spcPts val="15250"/>
              </a:lnSpc>
            </a:pPr>
            <a:r>
              <a:rPr lang="en-US" sz="16758" spc="83">
                <a:solidFill>
                  <a:srgbClr val="2B2C30"/>
                </a:solidFill>
                <a:latin typeface="Playfair Display"/>
                <a:ea typeface="Playfair Display"/>
                <a:cs typeface="Playfair Display"/>
                <a:sym typeface="Playfair Display"/>
              </a:rPr>
              <a:t>Thank you!</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1723160" y="0"/>
            <a:ext cx="5974212" cy="1379029"/>
          </a:xfrm>
          <a:custGeom>
            <a:avLst/>
            <a:gdLst/>
            <a:ahLst/>
            <a:cxnLst/>
            <a:rect r="r" b="b" t="t" l="l"/>
            <a:pathLst>
              <a:path h="1379029" w="5974212">
                <a:moveTo>
                  <a:pt x="0" y="0"/>
                </a:moveTo>
                <a:lnTo>
                  <a:pt x="5974212" y="0"/>
                </a:lnTo>
                <a:lnTo>
                  <a:pt x="5974212" y="1379029"/>
                </a:lnTo>
                <a:lnTo>
                  <a:pt x="0" y="1379029"/>
                </a:lnTo>
                <a:lnTo>
                  <a:pt x="0" y="0"/>
                </a:lnTo>
                <a:close/>
              </a:path>
            </a:pathLst>
          </a:custGeom>
          <a:blipFill>
            <a:blip r:embed="rId2"/>
            <a:stretch>
              <a:fillRect l="0" t="-4600" r="0" b="-2240"/>
            </a:stretch>
          </a:blipFill>
        </p:spPr>
      </p:sp>
      <p:grpSp>
        <p:nvGrpSpPr>
          <p:cNvPr name="Group 3" id="3"/>
          <p:cNvGrpSpPr/>
          <p:nvPr/>
        </p:nvGrpSpPr>
        <p:grpSpPr>
          <a:xfrm rot="0">
            <a:off x="0" y="2342548"/>
            <a:ext cx="14287500" cy="95250"/>
            <a:chOff x="0" y="0"/>
            <a:chExt cx="19050000" cy="127000"/>
          </a:xfrm>
        </p:grpSpPr>
        <p:grpSp>
          <p:nvGrpSpPr>
            <p:cNvPr name="Group 4" id="4"/>
            <p:cNvGrpSpPr/>
            <p:nvPr/>
          </p:nvGrpSpPr>
          <p:grpSpPr>
            <a:xfrm rot="0">
              <a:off x="0" y="0"/>
              <a:ext cx="6350000" cy="127000"/>
              <a:chOff x="0" y="0"/>
              <a:chExt cx="1254321" cy="25086"/>
            </a:xfrm>
          </p:grpSpPr>
          <p:sp>
            <p:nvSpPr>
              <p:cNvPr name="Freeform 5" id="5"/>
              <p:cNvSpPr/>
              <p:nvPr/>
            </p:nvSpPr>
            <p:spPr>
              <a:xfrm flipH="false" flipV="false" rot="0">
                <a:off x="0" y="0"/>
                <a:ext cx="1254321" cy="25086"/>
              </a:xfrm>
              <a:custGeom>
                <a:avLst/>
                <a:gdLst/>
                <a:ahLst/>
                <a:cxnLst/>
                <a:rect r="r" b="b" t="t" l="l"/>
                <a:pathLst>
                  <a:path h="25086" w="1254321">
                    <a:moveTo>
                      <a:pt x="0" y="0"/>
                    </a:moveTo>
                    <a:lnTo>
                      <a:pt x="1254321" y="0"/>
                    </a:lnTo>
                    <a:lnTo>
                      <a:pt x="1254321" y="25086"/>
                    </a:lnTo>
                    <a:lnTo>
                      <a:pt x="0" y="25086"/>
                    </a:lnTo>
                    <a:close/>
                  </a:path>
                </a:pathLst>
              </a:custGeom>
              <a:solidFill>
                <a:srgbClr val="F5B72C"/>
              </a:solidFill>
            </p:spPr>
          </p:sp>
          <p:sp>
            <p:nvSpPr>
              <p:cNvPr name="TextBox 6" id="6"/>
              <p:cNvSpPr txBox="true"/>
              <p:nvPr/>
            </p:nvSpPr>
            <p:spPr>
              <a:xfrm>
                <a:off x="0" y="-38100"/>
                <a:ext cx="1254321" cy="63186"/>
              </a:xfrm>
              <a:prstGeom prst="rect">
                <a:avLst/>
              </a:prstGeom>
            </p:spPr>
            <p:txBody>
              <a:bodyPr anchor="ctr" rtlCol="false" tIns="50800" lIns="50800" bIns="50800" rIns="50800"/>
              <a:lstStyle/>
              <a:p>
                <a:pPr algn="ctr">
                  <a:lnSpc>
                    <a:spcPts val="2659"/>
                  </a:lnSpc>
                </a:pPr>
              </a:p>
            </p:txBody>
          </p:sp>
        </p:grpSp>
        <p:grpSp>
          <p:nvGrpSpPr>
            <p:cNvPr name="Group 7" id="7"/>
            <p:cNvGrpSpPr/>
            <p:nvPr/>
          </p:nvGrpSpPr>
          <p:grpSpPr>
            <a:xfrm rot="0">
              <a:off x="6350000" y="0"/>
              <a:ext cx="6350000" cy="127000"/>
              <a:chOff x="0" y="0"/>
              <a:chExt cx="1254321" cy="25086"/>
            </a:xfrm>
          </p:grpSpPr>
          <p:sp>
            <p:nvSpPr>
              <p:cNvPr name="Freeform 8" id="8"/>
              <p:cNvSpPr/>
              <p:nvPr/>
            </p:nvSpPr>
            <p:spPr>
              <a:xfrm flipH="false" flipV="false" rot="0">
                <a:off x="0" y="0"/>
                <a:ext cx="1254321" cy="25086"/>
              </a:xfrm>
              <a:custGeom>
                <a:avLst/>
                <a:gdLst/>
                <a:ahLst/>
                <a:cxnLst/>
                <a:rect r="r" b="b" t="t" l="l"/>
                <a:pathLst>
                  <a:path h="25086" w="1254321">
                    <a:moveTo>
                      <a:pt x="0" y="0"/>
                    </a:moveTo>
                    <a:lnTo>
                      <a:pt x="1254321" y="0"/>
                    </a:lnTo>
                    <a:lnTo>
                      <a:pt x="1254321" y="25086"/>
                    </a:lnTo>
                    <a:lnTo>
                      <a:pt x="0" y="25086"/>
                    </a:lnTo>
                    <a:close/>
                  </a:path>
                </a:pathLst>
              </a:custGeom>
              <a:solidFill>
                <a:srgbClr val="6FB9DA"/>
              </a:solidFill>
            </p:spPr>
          </p:sp>
          <p:sp>
            <p:nvSpPr>
              <p:cNvPr name="TextBox 9" id="9"/>
              <p:cNvSpPr txBox="true"/>
              <p:nvPr/>
            </p:nvSpPr>
            <p:spPr>
              <a:xfrm>
                <a:off x="0" y="-38100"/>
                <a:ext cx="1254321" cy="63186"/>
              </a:xfrm>
              <a:prstGeom prst="rect">
                <a:avLst/>
              </a:prstGeom>
            </p:spPr>
            <p:txBody>
              <a:bodyPr anchor="ctr" rtlCol="false" tIns="50800" lIns="50800" bIns="50800" rIns="50800"/>
              <a:lstStyle/>
              <a:p>
                <a:pPr algn="ctr">
                  <a:lnSpc>
                    <a:spcPts val="2659"/>
                  </a:lnSpc>
                </a:pPr>
              </a:p>
            </p:txBody>
          </p:sp>
        </p:grpSp>
        <p:grpSp>
          <p:nvGrpSpPr>
            <p:cNvPr name="Group 10" id="10"/>
            <p:cNvGrpSpPr/>
            <p:nvPr/>
          </p:nvGrpSpPr>
          <p:grpSpPr>
            <a:xfrm rot="0">
              <a:off x="12700000" y="0"/>
              <a:ext cx="6350000" cy="127000"/>
              <a:chOff x="0" y="0"/>
              <a:chExt cx="1254321" cy="25086"/>
            </a:xfrm>
          </p:grpSpPr>
          <p:sp>
            <p:nvSpPr>
              <p:cNvPr name="Freeform 11" id="11"/>
              <p:cNvSpPr/>
              <p:nvPr/>
            </p:nvSpPr>
            <p:spPr>
              <a:xfrm flipH="false" flipV="false" rot="0">
                <a:off x="0" y="0"/>
                <a:ext cx="1254321" cy="25086"/>
              </a:xfrm>
              <a:custGeom>
                <a:avLst/>
                <a:gdLst/>
                <a:ahLst/>
                <a:cxnLst/>
                <a:rect r="r" b="b" t="t" l="l"/>
                <a:pathLst>
                  <a:path h="25086" w="1254321">
                    <a:moveTo>
                      <a:pt x="0" y="0"/>
                    </a:moveTo>
                    <a:lnTo>
                      <a:pt x="1254321" y="0"/>
                    </a:lnTo>
                    <a:lnTo>
                      <a:pt x="1254321" y="25086"/>
                    </a:lnTo>
                    <a:lnTo>
                      <a:pt x="0" y="25086"/>
                    </a:lnTo>
                    <a:close/>
                  </a:path>
                </a:pathLst>
              </a:custGeom>
              <a:solidFill>
                <a:srgbClr val="FC0404"/>
              </a:solidFill>
            </p:spPr>
          </p:sp>
          <p:sp>
            <p:nvSpPr>
              <p:cNvPr name="TextBox 12" id="12"/>
              <p:cNvSpPr txBox="true"/>
              <p:nvPr/>
            </p:nvSpPr>
            <p:spPr>
              <a:xfrm>
                <a:off x="0" y="-38100"/>
                <a:ext cx="1254321" cy="63186"/>
              </a:xfrm>
              <a:prstGeom prst="rect">
                <a:avLst/>
              </a:prstGeom>
            </p:spPr>
            <p:txBody>
              <a:bodyPr anchor="ctr" rtlCol="false" tIns="50800" lIns="50800" bIns="50800" rIns="50800"/>
              <a:lstStyle/>
              <a:p>
                <a:pPr algn="ctr">
                  <a:lnSpc>
                    <a:spcPts val="2659"/>
                  </a:lnSpc>
                </a:pPr>
              </a:p>
            </p:txBody>
          </p:sp>
        </p:grpSp>
      </p:grpSp>
      <p:grpSp>
        <p:nvGrpSpPr>
          <p:cNvPr name="Group 13" id="13"/>
          <p:cNvGrpSpPr/>
          <p:nvPr/>
        </p:nvGrpSpPr>
        <p:grpSpPr>
          <a:xfrm rot="0">
            <a:off x="4000500" y="9563100"/>
            <a:ext cx="14287500" cy="95250"/>
            <a:chOff x="0" y="0"/>
            <a:chExt cx="19050000" cy="127000"/>
          </a:xfrm>
        </p:grpSpPr>
        <p:grpSp>
          <p:nvGrpSpPr>
            <p:cNvPr name="Group 14" id="14"/>
            <p:cNvGrpSpPr/>
            <p:nvPr/>
          </p:nvGrpSpPr>
          <p:grpSpPr>
            <a:xfrm rot="0">
              <a:off x="0" y="0"/>
              <a:ext cx="6350000" cy="127000"/>
              <a:chOff x="0" y="0"/>
              <a:chExt cx="1254321" cy="25086"/>
            </a:xfrm>
          </p:grpSpPr>
          <p:sp>
            <p:nvSpPr>
              <p:cNvPr name="Freeform 15" id="15"/>
              <p:cNvSpPr/>
              <p:nvPr/>
            </p:nvSpPr>
            <p:spPr>
              <a:xfrm flipH="false" flipV="false" rot="0">
                <a:off x="0" y="0"/>
                <a:ext cx="1254321" cy="25086"/>
              </a:xfrm>
              <a:custGeom>
                <a:avLst/>
                <a:gdLst/>
                <a:ahLst/>
                <a:cxnLst/>
                <a:rect r="r" b="b" t="t" l="l"/>
                <a:pathLst>
                  <a:path h="25086" w="1254321">
                    <a:moveTo>
                      <a:pt x="0" y="0"/>
                    </a:moveTo>
                    <a:lnTo>
                      <a:pt x="1254321" y="0"/>
                    </a:lnTo>
                    <a:lnTo>
                      <a:pt x="1254321" y="25086"/>
                    </a:lnTo>
                    <a:lnTo>
                      <a:pt x="0" y="25086"/>
                    </a:lnTo>
                    <a:close/>
                  </a:path>
                </a:pathLst>
              </a:custGeom>
              <a:solidFill>
                <a:srgbClr val="F5B72C"/>
              </a:solidFill>
            </p:spPr>
          </p:sp>
          <p:sp>
            <p:nvSpPr>
              <p:cNvPr name="TextBox 16" id="16"/>
              <p:cNvSpPr txBox="true"/>
              <p:nvPr/>
            </p:nvSpPr>
            <p:spPr>
              <a:xfrm>
                <a:off x="0" y="-38100"/>
                <a:ext cx="1254321" cy="63186"/>
              </a:xfrm>
              <a:prstGeom prst="rect">
                <a:avLst/>
              </a:prstGeom>
            </p:spPr>
            <p:txBody>
              <a:bodyPr anchor="ctr" rtlCol="false" tIns="50800" lIns="50800" bIns="50800" rIns="50800"/>
              <a:lstStyle/>
              <a:p>
                <a:pPr algn="ctr">
                  <a:lnSpc>
                    <a:spcPts val="2659"/>
                  </a:lnSpc>
                </a:pPr>
              </a:p>
            </p:txBody>
          </p:sp>
        </p:grpSp>
        <p:grpSp>
          <p:nvGrpSpPr>
            <p:cNvPr name="Group 17" id="17"/>
            <p:cNvGrpSpPr/>
            <p:nvPr/>
          </p:nvGrpSpPr>
          <p:grpSpPr>
            <a:xfrm rot="0">
              <a:off x="6350000" y="0"/>
              <a:ext cx="6350000" cy="127000"/>
              <a:chOff x="0" y="0"/>
              <a:chExt cx="1254321" cy="25086"/>
            </a:xfrm>
          </p:grpSpPr>
          <p:sp>
            <p:nvSpPr>
              <p:cNvPr name="Freeform 18" id="18"/>
              <p:cNvSpPr/>
              <p:nvPr/>
            </p:nvSpPr>
            <p:spPr>
              <a:xfrm flipH="false" flipV="false" rot="0">
                <a:off x="0" y="0"/>
                <a:ext cx="1254321" cy="25086"/>
              </a:xfrm>
              <a:custGeom>
                <a:avLst/>
                <a:gdLst/>
                <a:ahLst/>
                <a:cxnLst/>
                <a:rect r="r" b="b" t="t" l="l"/>
                <a:pathLst>
                  <a:path h="25086" w="1254321">
                    <a:moveTo>
                      <a:pt x="0" y="0"/>
                    </a:moveTo>
                    <a:lnTo>
                      <a:pt x="1254321" y="0"/>
                    </a:lnTo>
                    <a:lnTo>
                      <a:pt x="1254321" y="25086"/>
                    </a:lnTo>
                    <a:lnTo>
                      <a:pt x="0" y="25086"/>
                    </a:lnTo>
                    <a:close/>
                  </a:path>
                </a:pathLst>
              </a:custGeom>
              <a:solidFill>
                <a:srgbClr val="6FB9DA"/>
              </a:solidFill>
            </p:spPr>
          </p:sp>
          <p:sp>
            <p:nvSpPr>
              <p:cNvPr name="TextBox 19" id="19"/>
              <p:cNvSpPr txBox="true"/>
              <p:nvPr/>
            </p:nvSpPr>
            <p:spPr>
              <a:xfrm>
                <a:off x="0" y="-38100"/>
                <a:ext cx="1254321" cy="63186"/>
              </a:xfrm>
              <a:prstGeom prst="rect">
                <a:avLst/>
              </a:prstGeom>
            </p:spPr>
            <p:txBody>
              <a:bodyPr anchor="ctr" rtlCol="false" tIns="50800" lIns="50800" bIns="50800" rIns="50800"/>
              <a:lstStyle/>
              <a:p>
                <a:pPr algn="ctr">
                  <a:lnSpc>
                    <a:spcPts val="2659"/>
                  </a:lnSpc>
                </a:pPr>
              </a:p>
            </p:txBody>
          </p:sp>
        </p:grpSp>
        <p:grpSp>
          <p:nvGrpSpPr>
            <p:cNvPr name="Group 20" id="20"/>
            <p:cNvGrpSpPr/>
            <p:nvPr/>
          </p:nvGrpSpPr>
          <p:grpSpPr>
            <a:xfrm rot="0">
              <a:off x="12700000" y="0"/>
              <a:ext cx="6350000" cy="127000"/>
              <a:chOff x="0" y="0"/>
              <a:chExt cx="1254321" cy="25086"/>
            </a:xfrm>
          </p:grpSpPr>
          <p:sp>
            <p:nvSpPr>
              <p:cNvPr name="Freeform 21" id="21"/>
              <p:cNvSpPr/>
              <p:nvPr/>
            </p:nvSpPr>
            <p:spPr>
              <a:xfrm flipH="false" flipV="false" rot="0">
                <a:off x="0" y="0"/>
                <a:ext cx="1254321" cy="25086"/>
              </a:xfrm>
              <a:custGeom>
                <a:avLst/>
                <a:gdLst/>
                <a:ahLst/>
                <a:cxnLst/>
                <a:rect r="r" b="b" t="t" l="l"/>
                <a:pathLst>
                  <a:path h="25086" w="1254321">
                    <a:moveTo>
                      <a:pt x="0" y="0"/>
                    </a:moveTo>
                    <a:lnTo>
                      <a:pt x="1254321" y="0"/>
                    </a:lnTo>
                    <a:lnTo>
                      <a:pt x="1254321" y="25086"/>
                    </a:lnTo>
                    <a:lnTo>
                      <a:pt x="0" y="25086"/>
                    </a:lnTo>
                    <a:close/>
                  </a:path>
                </a:pathLst>
              </a:custGeom>
              <a:solidFill>
                <a:srgbClr val="FC0404"/>
              </a:solidFill>
            </p:spPr>
          </p:sp>
          <p:sp>
            <p:nvSpPr>
              <p:cNvPr name="TextBox 22" id="22"/>
              <p:cNvSpPr txBox="true"/>
              <p:nvPr/>
            </p:nvSpPr>
            <p:spPr>
              <a:xfrm>
                <a:off x="0" y="-38100"/>
                <a:ext cx="1254321" cy="63186"/>
              </a:xfrm>
              <a:prstGeom prst="rect">
                <a:avLst/>
              </a:prstGeom>
            </p:spPr>
            <p:txBody>
              <a:bodyPr anchor="ctr" rtlCol="false" tIns="50800" lIns="50800" bIns="50800" rIns="50800"/>
              <a:lstStyle/>
              <a:p>
                <a:pPr algn="ctr">
                  <a:lnSpc>
                    <a:spcPts val="2659"/>
                  </a:lnSpc>
                </a:pPr>
              </a:p>
            </p:txBody>
          </p:sp>
        </p:grpSp>
      </p:grpSp>
      <p:sp>
        <p:nvSpPr>
          <p:cNvPr name="TextBox 23" id="23"/>
          <p:cNvSpPr txBox="true"/>
          <p:nvPr/>
        </p:nvSpPr>
        <p:spPr>
          <a:xfrm rot="0">
            <a:off x="14287500" y="9705841"/>
            <a:ext cx="3810476" cy="469900"/>
          </a:xfrm>
          <a:prstGeom prst="rect">
            <a:avLst/>
          </a:prstGeom>
        </p:spPr>
        <p:txBody>
          <a:bodyPr anchor="t" rtlCol="false" tIns="0" lIns="0" bIns="0" rIns="0">
            <a:spAutoFit/>
          </a:bodyPr>
          <a:lstStyle/>
          <a:p>
            <a:pPr algn="l">
              <a:lnSpc>
                <a:spcPts val="3499"/>
              </a:lnSpc>
              <a:spcBef>
                <a:spcPct val="0"/>
              </a:spcBef>
            </a:pPr>
            <a:r>
              <a:rPr lang="en-US" b="true" sz="2499">
                <a:solidFill>
                  <a:srgbClr val="000000"/>
                </a:solidFill>
                <a:latin typeface="Arial MT Pro Bold"/>
                <a:ea typeface="Arial MT Pro Bold"/>
                <a:cs typeface="Arial MT Pro Bold"/>
                <a:sym typeface="Arial MT Pro Bold"/>
              </a:rPr>
              <a:t>BITS</a:t>
            </a:r>
            <a:r>
              <a:rPr lang="en-US" sz="2499">
                <a:solidFill>
                  <a:srgbClr val="000000"/>
                </a:solidFill>
                <a:latin typeface="Arial MT Pro"/>
                <a:ea typeface="Arial MT Pro"/>
                <a:cs typeface="Arial MT Pro"/>
                <a:sym typeface="Arial MT Pro"/>
              </a:rPr>
              <a:t> Pilani, Pilani Campus</a:t>
            </a:r>
          </a:p>
        </p:txBody>
      </p:sp>
      <p:sp>
        <p:nvSpPr>
          <p:cNvPr name="TextBox 24" id="24"/>
          <p:cNvSpPr txBox="true"/>
          <p:nvPr/>
        </p:nvSpPr>
        <p:spPr>
          <a:xfrm rot="0">
            <a:off x="1028700" y="1179004"/>
            <a:ext cx="3697486" cy="958850"/>
          </a:xfrm>
          <a:prstGeom prst="rect">
            <a:avLst/>
          </a:prstGeom>
        </p:spPr>
        <p:txBody>
          <a:bodyPr anchor="t" rtlCol="false" tIns="0" lIns="0" bIns="0" rIns="0">
            <a:spAutoFit/>
          </a:bodyPr>
          <a:lstStyle/>
          <a:p>
            <a:pPr algn="l">
              <a:lnSpc>
                <a:spcPts val="7000"/>
              </a:lnSpc>
              <a:spcBef>
                <a:spcPct val="0"/>
              </a:spcBef>
            </a:pPr>
            <a:r>
              <a:rPr lang="en-US" b="true" sz="5000">
                <a:solidFill>
                  <a:srgbClr val="000000"/>
                </a:solidFill>
                <a:latin typeface="Arial MT Pro Bold"/>
                <a:ea typeface="Arial MT Pro Bold"/>
                <a:cs typeface="Arial MT Pro Bold"/>
                <a:sym typeface="Arial MT Pro Bold"/>
              </a:rPr>
              <a:t>Introduction</a:t>
            </a:r>
          </a:p>
        </p:txBody>
      </p:sp>
      <p:sp>
        <p:nvSpPr>
          <p:cNvPr name="TextBox 25" id="25"/>
          <p:cNvSpPr txBox="true"/>
          <p:nvPr/>
        </p:nvSpPr>
        <p:spPr>
          <a:xfrm rot="0">
            <a:off x="426993" y="2912015"/>
            <a:ext cx="17434013" cy="5934075"/>
          </a:xfrm>
          <a:prstGeom prst="rect">
            <a:avLst/>
          </a:prstGeom>
        </p:spPr>
        <p:txBody>
          <a:bodyPr anchor="t" rtlCol="false" tIns="0" lIns="0" bIns="0" rIns="0">
            <a:spAutoFit/>
          </a:bodyPr>
          <a:lstStyle/>
          <a:p>
            <a:pPr algn="just">
              <a:lnSpc>
                <a:spcPts val="3915"/>
              </a:lnSpc>
            </a:pPr>
            <a:r>
              <a:rPr lang="en-US" sz="2700">
                <a:solidFill>
                  <a:srgbClr val="000000"/>
                </a:solidFill>
                <a:latin typeface="Public Sans"/>
                <a:ea typeface="Public Sans"/>
                <a:cs typeface="Public Sans"/>
                <a:sym typeface="Public Sans"/>
              </a:rPr>
              <a:t>Large Language Models (LLMs) have different strengths based on their design, size, and training data. As a result, a single model often does not perform well on various tasks. Current ensemble methods either need to run many large models for each query, which is costly, or rely on fixed rules that do not take advantage of the combined knowledge from different models. This project modifies the Dynamic Ensemble Reasoning (DER) concept for small, student-friendly LLMs. We aim to create a reinforcement learning (RL) agent that redirects a query among a small group of models to produce high-quality results at a low inference cost.</a:t>
            </a:r>
          </a:p>
          <a:p>
            <a:pPr algn="just">
              <a:lnSpc>
                <a:spcPts val="3915"/>
              </a:lnSpc>
            </a:pPr>
          </a:p>
          <a:p>
            <a:pPr algn="just">
              <a:lnSpc>
                <a:spcPts val="3915"/>
              </a:lnSpc>
            </a:pPr>
            <a:r>
              <a:rPr lang="en-US" sz="2700">
                <a:solidFill>
                  <a:srgbClr val="000000"/>
                </a:solidFill>
                <a:latin typeface="Public Sans"/>
                <a:ea typeface="Public Sans"/>
                <a:cs typeface="Public Sans"/>
                <a:sym typeface="Public Sans"/>
              </a:rPr>
              <a:t>We propose a Dynamic Ensemble Reasoning framework based on reinforcement learning that treats ensembling as a sequential decision problem. This is formulated as a Markov Decision Process (MDP). At each step, the RL agent picks one small LLM to query or decides to STOP. It then adds that model’s output to the context. A learned policy improves a reward that balances answer quality with model-call cost. This encourages short but effective reasoning paths that leverage the strengths of different models.</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1723160" y="0"/>
            <a:ext cx="5974212" cy="1379029"/>
          </a:xfrm>
          <a:custGeom>
            <a:avLst/>
            <a:gdLst/>
            <a:ahLst/>
            <a:cxnLst/>
            <a:rect r="r" b="b" t="t" l="l"/>
            <a:pathLst>
              <a:path h="1379029" w="5974212">
                <a:moveTo>
                  <a:pt x="0" y="0"/>
                </a:moveTo>
                <a:lnTo>
                  <a:pt x="5974212" y="0"/>
                </a:lnTo>
                <a:lnTo>
                  <a:pt x="5974212" y="1379029"/>
                </a:lnTo>
                <a:lnTo>
                  <a:pt x="0" y="1379029"/>
                </a:lnTo>
                <a:lnTo>
                  <a:pt x="0" y="0"/>
                </a:lnTo>
                <a:close/>
              </a:path>
            </a:pathLst>
          </a:custGeom>
          <a:blipFill>
            <a:blip r:embed="rId2"/>
            <a:stretch>
              <a:fillRect l="0" t="-4600" r="0" b="-2240"/>
            </a:stretch>
          </a:blipFill>
        </p:spPr>
      </p:sp>
      <p:grpSp>
        <p:nvGrpSpPr>
          <p:cNvPr name="Group 3" id="3"/>
          <p:cNvGrpSpPr/>
          <p:nvPr/>
        </p:nvGrpSpPr>
        <p:grpSpPr>
          <a:xfrm rot="0">
            <a:off x="0" y="2342548"/>
            <a:ext cx="14287500" cy="95250"/>
            <a:chOff x="0" y="0"/>
            <a:chExt cx="19050000" cy="127000"/>
          </a:xfrm>
        </p:grpSpPr>
        <p:grpSp>
          <p:nvGrpSpPr>
            <p:cNvPr name="Group 4" id="4"/>
            <p:cNvGrpSpPr/>
            <p:nvPr/>
          </p:nvGrpSpPr>
          <p:grpSpPr>
            <a:xfrm rot="0">
              <a:off x="0" y="0"/>
              <a:ext cx="6350000" cy="127000"/>
              <a:chOff x="0" y="0"/>
              <a:chExt cx="1254321" cy="25086"/>
            </a:xfrm>
          </p:grpSpPr>
          <p:sp>
            <p:nvSpPr>
              <p:cNvPr name="Freeform 5" id="5"/>
              <p:cNvSpPr/>
              <p:nvPr/>
            </p:nvSpPr>
            <p:spPr>
              <a:xfrm flipH="false" flipV="false" rot="0">
                <a:off x="0" y="0"/>
                <a:ext cx="1254321" cy="25086"/>
              </a:xfrm>
              <a:custGeom>
                <a:avLst/>
                <a:gdLst/>
                <a:ahLst/>
                <a:cxnLst/>
                <a:rect r="r" b="b" t="t" l="l"/>
                <a:pathLst>
                  <a:path h="25086" w="1254321">
                    <a:moveTo>
                      <a:pt x="0" y="0"/>
                    </a:moveTo>
                    <a:lnTo>
                      <a:pt x="1254321" y="0"/>
                    </a:lnTo>
                    <a:lnTo>
                      <a:pt x="1254321" y="25086"/>
                    </a:lnTo>
                    <a:lnTo>
                      <a:pt x="0" y="25086"/>
                    </a:lnTo>
                    <a:close/>
                  </a:path>
                </a:pathLst>
              </a:custGeom>
              <a:solidFill>
                <a:srgbClr val="F5B72C"/>
              </a:solidFill>
            </p:spPr>
          </p:sp>
          <p:sp>
            <p:nvSpPr>
              <p:cNvPr name="TextBox 6" id="6"/>
              <p:cNvSpPr txBox="true"/>
              <p:nvPr/>
            </p:nvSpPr>
            <p:spPr>
              <a:xfrm>
                <a:off x="0" y="-38100"/>
                <a:ext cx="1254321" cy="63186"/>
              </a:xfrm>
              <a:prstGeom prst="rect">
                <a:avLst/>
              </a:prstGeom>
            </p:spPr>
            <p:txBody>
              <a:bodyPr anchor="ctr" rtlCol="false" tIns="50800" lIns="50800" bIns="50800" rIns="50800"/>
              <a:lstStyle/>
              <a:p>
                <a:pPr algn="ctr">
                  <a:lnSpc>
                    <a:spcPts val="2659"/>
                  </a:lnSpc>
                </a:pPr>
              </a:p>
            </p:txBody>
          </p:sp>
        </p:grpSp>
        <p:grpSp>
          <p:nvGrpSpPr>
            <p:cNvPr name="Group 7" id="7"/>
            <p:cNvGrpSpPr/>
            <p:nvPr/>
          </p:nvGrpSpPr>
          <p:grpSpPr>
            <a:xfrm rot="0">
              <a:off x="6350000" y="0"/>
              <a:ext cx="6350000" cy="127000"/>
              <a:chOff x="0" y="0"/>
              <a:chExt cx="1254321" cy="25086"/>
            </a:xfrm>
          </p:grpSpPr>
          <p:sp>
            <p:nvSpPr>
              <p:cNvPr name="Freeform 8" id="8"/>
              <p:cNvSpPr/>
              <p:nvPr/>
            </p:nvSpPr>
            <p:spPr>
              <a:xfrm flipH="false" flipV="false" rot="0">
                <a:off x="0" y="0"/>
                <a:ext cx="1254321" cy="25086"/>
              </a:xfrm>
              <a:custGeom>
                <a:avLst/>
                <a:gdLst/>
                <a:ahLst/>
                <a:cxnLst/>
                <a:rect r="r" b="b" t="t" l="l"/>
                <a:pathLst>
                  <a:path h="25086" w="1254321">
                    <a:moveTo>
                      <a:pt x="0" y="0"/>
                    </a:moveTo>
                    <a:lnTo>
                      <a:pt x="1254321" y="0"/>
                    </a:lnTo>
                    <a:lnTo>
                      <a:pt x="1254321" y="25086"/>
                    </a:lnTo>
                    <a:lnTo>
                      <a:pt x="0" y="25086"/>
                    </a:lnTo>
                    <a:close/>
                  </a:path>
                </a:pathLst>
              </a:custGeom>
              <a:solidFill>
                <a:srgbClr val="6FB9DA"/>
              </a:solidFill>
            </p:spPr>
          </p:sp>
          <p:sp>
            <p:nvSpPr>
              <p:cNvPr name="TextBox 9" id="9"/>
              <p:cNvSpPr txBox="true"/>
              <p:nvPr/>
            </p:nvSpPr>
            <p:spPr>
              <a:xfrm>
                <a:off x="0" y="-38100"/>
                <a:ext cx="1254321" cy="63186"/>
              </a:xfrm>
              <a:prstGeom prst="rect">
                <a:avLst/>
              </a:prstGeom>
            </p:spPr>
            <p:txBody>
              <a:bodyPr anchor="ctr" rtlCol="false" tIns="50800" lIns="50800" bIns="50800" rIns="50800"/>
              <a:lstStyle/>
              <a:p>
                <a:pPr algn="ctr">
                  <a:lnSpc>
                    <a:spcPts val="2659"/>
                  </a:lnSpc>
                </a:pPr>
              </a:p>
            </p:txBody>
          </p:sp>
        </p:grpSp>
        <p:grpSp>
          <p:nvGrpSpPr>
            <p:cNvPr name="Group 10" id="10"/>
            <p:cNvGrpSpPr/>
            <p:nvPr/>
          </p:nvGrpSpPr>
          <p:grpSpPr>
            <a:xfrm rot="0">
              <a:off x="12700000" y="0"/>
              <a:ext cx="6350000" cy="127000"/>
              <a:chOff x="0" y="0"/>
              <a:chExt cx="1254321" cy="25086"/>
            </a:xfrm>
          </p:grpSpPr>
          <p:sp>
            <p:nvSpPr>
              <p:cNvPr name="Freeform 11" id="11"/>
              <p:cNvSpPr/>
              <p:nvPr/>
            </p:nvSpPr>
            <p:spPr>
              <a:xfrm flipH="false" flipV="false" rot="0">
                <a:off x="0" y="0"/>
                <a:ext cx="1254321" cy="25086"/>
              </a:xfrm>
              <a:custGeom>
                <a:avLst/>
                <a:gdLst/>
                <a:ahLst/>
                <a:cxnLst/>
                <a:rect r="r" b="b" t="t" l="l"/>
                <a:pathLst>
                  <a:path h="25086" w="1254321">
                    <a:moveTo>
                      <a:pt x="0" y="0"/>
                    </a:moveTo>
                    <a:lnTo>
                      <a:pt x="1254321" y="0"/>
                    </a:lnTo>
                    <a:lnTo>
                      <a:pt x="1254321" y="25086"/>
                    </a:lnTo>
                    <a:lnTo>
                      <a:pt x="0" y="25086"/>
                    </a:lnTo>
                    <a:close/>
                  </a:path>
                </a:pathLst>
              </a:custGeom>
              <a:solidFill>
                <a:srgbClr val="FC0404"/>
              </a:solidFill>
            </p:spPr>
          </p:sp>
          <p:sp>
            <p:nvSpPr>
              <p:cNvPr name="TextBox 12" id="12"/>
              <p:cNvSpPr txBox="true"/>
              <p:nvPr/>
            </p:nvSpPr>
            <p:spPr>
              <a:xfrm>
                <a:off x="0" y="-38100"/>
                <a:ext cx="1254321" cy="63186"/>
              </a:xfrm>
              <a:prstGeom prst="rect">
                <a:avLst/>
              </a:prstGeom>
            </p:spPr>
            <p:txBody>
              <a:bodyPr anchor="ctr" rtlCol="false" tIns="50800" lIns="50800" bIns="50800" rIns="50800"/>
              <a:lstStyle/>
              <a:p>
                <a:pPr algn="ctr">
                  <a:lnSpc>
                    <a:spcPts val="2659"/>
                  </a:lnSpc>
                </a:pPr>
              </a:p>
            </p:txBody>
          </p:sp>
        </p:grpSp>
      </p:grpSp>
      <p:grpSp>
        <p:nvGrpSpPr>
          <p:cNvPr name="Group 13" id="13"/>
          <p:cNvGrpSpPr/>
          <p:nvPr/>
        </p:nvGrpSpPr>
        <p:grpSpPr>
          <a:xfrm rot="0">
            <a:off x="4000500" y="9563100"/>
            <a:ext cx="14287500" cy="95250"/>
            <a:chOff x="0" y="0"/>
            <a:chExt cx="19050000" cy="127000"/>
          </a:xfrm>
        </p:grpSpPr>
        <p:grpSp>
          <p:nvGrpSpPr>
            <p:cNvPr name="Group 14" id="14"/>
            <p:cNvGrpSpPr/>
            <p:nvPr/>
          </p:nvGrpSpPr>
          <p:grpSpPr>
            <a:xfrm rot="0">
              <a:off x="0" y="0"/>
              <a:ext cx="6350000" cy="127000"/>
              <a:chOff x="0" y="0"/>
              <a:chExt cx="1254321" cy="25086"/>
            </a:xfrm>
          </p:grpSpPr>
          <p:sp>
            <p:nvSpPr>
              <p:cNvPr name="Freeform 15" id="15"/>
              <p:cNvSpPr/>
              <p:nvPr/>
            </p:nvSpPr>
            <p:spPr>
              <a:xfrm flipH="false" flipV="false" rot="0">
                <a:off x="0" y="0"/>
                <a:ext cx="1254321" cy="25086"/>
              </a:xfrm>
              <a:custGeom>
                <a:avLst/>
                <a:gdLst/>
                <a:ahLst/>
                <a:cxnLst/>
                <a:rect r="r" b="b" t="t" l="l"/>
                <a:pathLst>
                  <a:path h="25086" w="1254321">
                    <a:moveTo>
                      <a:pt x="0" y="0"/>
                    </a:moveTo>
                    <a:lnTo>
                      <a:pt x="1254321" y="0"/>
                    </a:lnTo>
                    <a:lnTo>
                      <a:pt x="1254321" y="25086"/>
                    </a:lnTo>
                    <a:lnTo>
                      <a:pt x="0" y="25086"/>
                    </a:lnTo>
                    <a:close/>
                  </a:path>
                </a:pathLst>
              </a:custGeom>
              <a:solidFill>
                <a:srgbClr val="F5B72C"/>
              </a:solidFill>
            </p:spPr>
          </p:sp>
          <p:sp>
            <p:nvSpPr>
              <p:cNvPr name="TextBox 16" id="16"/>
              <p:cNvSpPr txBox="true"/>
              <p:nvPr/>
            </p:nvSpPr>
            <p:spPr>
              <a:xfrm>
                <a:off x="0" y="-38100"/>
                <a:ext cx="1254321" cy="63186"/>
              </a:xfrm>
              <a:prstGeom prst="rect">
                <a:avLst/>
              </a:prstGeom>
            </p:spPr>
            <p:txBody>
              <a:bodyPr anchor="ctr" rtlCol="false" tIns="50800" lIns="50800" bIns="50800" rIns="50800"/>
              <a:lstStyle/>
              <a:p>
                <a:pPr algn="ctr">
                  <a:lnSpc>
                    <a:spcPts val="2659"/>
                  </a:lnSpc>
                </a:pPr>
              </a:p>
            </p:txBody>
          </p:sp>
        </p:grpSp>
        <p:grpSp>
          <p:nvGrpSpPr>
            <p:cNvPr name="Group 17" id="17"/>
            <p:cNvGrpSpPr/>
            <p:nvPr/>
          </p:nvGrpSpPr>
          <p:grpSpPr>
            <a:xfrm rot="0">
              <a:off x="6350000" y="0"/>
              <a:ext cx="6350000" cy="127000"/>
              <a:chOff x="0" y="0"/>
              <a:chExt cx="1254321" cy="25086"/>
            </a:xfrm>
          </p:grpSpPr>
          <p:sp>
            <p:nvSpPr>
              <p:cNvPr name="Freeform 18" id="18"/>
              <p:cNvSpPr/>
              <p:nvPr/>
            </p:nvSpPr>
            <p:spPr>
              <a:xfrm flipH="false" flipV="false" rot="0">
                <a:off x="0" y="0"/>
                <a:ext cx="1254321" cy="25086"/>
              </a:xfrm>
              <a:custGeom>
                <a:avLst/>
                <a:gdLst/>
                <a:ahLst/>
                <a:cxnLst/>
                <a:rect r="r" b="b" t="t" l="l"/>
                <a:pathLst>
                  <a:path h="25086" w="1254321">
                    <a:moveTo>
                      <a:pt x="0" y="0"/>
                    </a:moveTo>
                    <a:lnTo>
                      <a:pt x="1254321" y="0"/>
                    </a:lnTo>
                    <a:lnTo>
                      <a:pt x="1254321" y="25086"/>
                    </a:lnTo>
                    <a:lnTo>
                      <a:pt x="0" y="25086"/>
                    </a:lnTo>
                    <a:close/>
                  </a:path>
                </a:pathLst>
              </a:custGeom>
              <a:solidFill>
                <a:srgbClr val="6FB9DA"/>
              </a:solidFill>
            </p:spPr>
          </p:sp>
          <p:sp>
            <p:nvSpPr>
              <p:cNvPr name="TextBox 19" id="19"/>
              <p:cNvSpPr txBox="true"/>
              <p:nvPr/>
            </p:nvSpPr>
            <p:spPr>
              <a:xfrm>
                <a:off x="0" y="-38100"/>
                <a:ext cx="1254321" cy="63186"/>
              </a:xfrm>
              <a:prstGeom prst="rect">
                <a:avLst/>
              </a:prstGeom>
            </p:spPr>
            <p:txBody>
              <a:bodyPr anchor="ctr" rtlCol="false" tIns="50800" lIns="50800" bIns="50800" rIns="50800"/>
              <a:lstStyle/>
              <a:p>
                <a:pPr algn="ctr">
                  <a:lnSpc>
                    <a:spcPts val="2659"/>
                  </a:lnSpc>
                </a:pPr>
              </a:p>
            </p:txBody>
          </p:sp>
        </p:grpSp>
        <p:grpSp>
          <p:nvGrpSpPr>
            <p:cNvPr name="Group 20" id="20"/>
            <p:cNvGrpSpPr/>
            <p:nvPr/>
          </p:nvGrpSpPr>
          <p:grpSpPr>
            <a:xfrm rot="0">
              <a:off x="12700000" y="0"/>
              <a:ext cx="6350000" cy="127000"/>
              <a:chOff x="0" y="0"/>
              <a:chExt cx="1254321" cy="25086"/>
            </a:xfrm>
          </p:grpSpPr>
          <p:sp>
            <p:nvSpPr>
              <p:cNvPr name="Freeform 21" id="21"/>
              <p:cNvSpPr/>
              <p:nvPr/>
            </p:nvSpPr>
            <p:spPr>
              <a:xfrm flipH="false" flipV="false" rot="0">
                <a:off x="0" y="0"/>
                <a:ext cx="1254321" cy="25086"/>
              </a:xfrm>
              <a:custGeom>
                <a:avLst/>
                <a:gdLst/>
                <a:ahLst/>
                <a:cxnLst/>
                <a:rect r="r" b="b" t="t" l="l"/>
                <a:pathLst>
                  <a:path h="25086" w="1254321">
                    <a:moveTo>
                      <a:pt x="0" y="0"/>
                    </a:moveTo>
                    <a:lnTo>
                      <a:pt x="1254321" y="0"/>
                    </a:lnTo>
                    <a:lnTo>
                      <a:pt x="1254321" y="25086"/>
                    </a:lnTo>
                    <a:lnTo>
                      <a:pt x="0" y="25086"/>
                    </a:lnTo>
                    <a:close/>
                  </a:path>
                </a:pathLst>
              </a:custGeom>
              <a:solidFill>
                <a:srgbClr val="FC0404"/>
              </a:solidFill>
            </p:spPr>
          </p:sp>
          <p:sp>
            <p:nvSpPr>
              <p:cNvPr name="TextBox 22" id="22"/>
              <p:cNvSpPr txBox="true"/>
              <p:nvPr/>
            </p:nvSpPr>
            <p:spPr>
              <a:xfrm>
                <a:off x="0" y="-38100"/>
                <a:ext cx="1254321" cy="63186"/>
              </a:xfrm>
              <a:prstGeom prst="rect">
                <a:avLst/>
              </a:prstGeom>
            </p:spPr>
            <p:txBody>
              <a:bodyPr anchor="ctr" rtlCol="false" tIns="50800" lIns="50800" bIns="50800" rIns="50800"/>
              <a:lstStyle/>
              <a:p>
                <a:pPr algn="ctr">
                  <a:lnSpc>
                    <a:spcPts val="2659"/>
                  </a:lnSpc>
                </a:pPr>
              </a:p>
            </p:txBody>
          </p:sp>
        </p:grpSp>
      </p:grpSp>
      <p:sp>
        <p:nvSpPr>
          <p:cNvPr name="TextBox 23" id="23"/>
          <p:cNvSpPr txBox="true"/>
          <p:nvPr/>
        </p:nvSpPr>
        <p:spPr>
          <a:xfrm rot="0">
            <a:off x="14287500" y="9705841"/>
            <a:ext cx="3810476" cy="469900"/>
          </a:xfrm>
          <a:prstGeom prst="rect">
            <a:avLst/>
          </a:prstGeom>
        </p:spPr>
        <p:txBody>
          <a:bodyPr anchor="t" rtlCol="false" tIns="0" lIns="0" bIns="0" rIns="0">
            <a:spAutoFit/>
          </a:bodyPr>
          <a:lstStyle/>
          <a:p>
            <a:pPr algn="l">
              <a:lnSpc>
                <a:spcPts val="3499"/>
              </a:lnSpc>
              <a:spcBef>
                <a:spcPct val="0"/>
              </a:spcBef>
            </a:pPr>
            <a:r>
              <a:rPr lang="en-US" b="true" sz="2499">
                <a:solidFill>
                  <a:srgbClr val="000000"/>
                </a:solidFill>
                <a:latin typeface="Arial MT Pro Bold"/>
                <a:ea typeface="Arial MT Pro Bold"/>
                <a:cs typeface="Arial MT Pro Bold"/>
                <a:sym typeface="Arial MT Pro Bold"/>
              </a:rPr>
              <a:t>BITS</a:t>
            </a:r>
            <a:r>
              <a:rPr lang="en-US" sz="2499">
                <a:solidFill>
                  <a:srgbClr val="000000"/>
                </a:solidFill>
                <a:latin typeface="Arial MT Pro"/>
                <a:ea typeface="Arial MT Pro"/>
                <a:cs typeface="Arial MT Pro"/>
                <a:sym typeface="Arial MT Pro"/>
              </a:rPr>
              <a:t> Pilani, Pilani Campus</a:t>
            </a:r>
          </a:p>
        </p:txBody>
      </p:sp>
      <p:sp>
        <p:nvSpPr>
          <p:cNvPr name="TextBox 24" id="24"/>
          <p:cNvSpPr txBox="true"/>
          <p:nvPr/>
        </p:nvSpPr>
        <p:spPr>
          <a:xfrm rot="0">
            <a:off x="1028700" y="1179004"/>
            <a:ext cx="5673566" cy="958850"/>
          </a:xfrm>
          <a:prstGeom prst="rect">
            <a:avLst/>
          </a:prstGeom>
        </p:spPr>
        <p:txBody>
          <a:bodyPr anchor="t" rtlCol="false" tIns="0" lIns="0" bIns="0" rIns="0">
            <a:spAutoFit/>
          </a:bodyPr>
          <a:lstStyle/>
          <a:p>
            <a:pPr algn="l">
              <a:lnSpc>
                <a:spcPts val="7000"/>
              </a:lnSpc>
              <a:spcBef>
                <a:spcPct val="0"/>
              </a:spcBef>
            </a:pPr>
            <a:r>
              <a:rPr lang="en-US" b="true" sz="5000">
                <a:solidFill>
                  <a:srgbClr val="000000"/>
                </a:solidFill>
                <a:latin typeface="Arial MT Pro Bold"/>
                <a:ea typeface="Arial MT Pro Bold"/>
                <a:cs typeface="Arial MT Pro Bold"/>
                <a:sym typeface="Arial MT Pro Bold"/>
              </a:rPr>
              <a:t>Ensemble learning</a:t>
            </a:r>
          </a:p>
        </p:txBody>
      </p:sp>
      <p:sp>
        <p:nvSpPr>
          <p:cNvPr name="TextBox 25" id="25"/>
          <p:cNvSpPr txBox="true"/>
          <p:nvPr/>
        </p:nvSpPr>
        <p:spPr>
          <a:xfrm rot="0">
            <a:off x="426993" y="2641600"/>
            <a:ext cx="17434013" cy="485775"/>
          </a:xfrm>
          <a:prstGeom prst="rect">
            <a:avLst/>
          </a:prstGeom>
        </p:spPr>
        <p:txBody>
          <a:bodyPr anchor="t" rtlCol="false" tIns="0" lIns="0" bIns="0" rIns="0">
            <a:spAutoFit/>
          </a:bodyPr>
          <a:lstStyle/>
          <a:p>
            <a:pPr algn="just">
              <a:lnSpc>
                <a:spcPts val="3915"/>
              </a:lnSpc>
            </a:pPr>
            <a:r>
              <a:rPr lang="en-US" sz="2700">
                <a:solidFill>
                  <a:srgbClr val="000000"/>
                </a:solidFill>
                <a:latin typeface="Public Sans"/>
                <a:ea typeface="Public Sans"/>
                <a:cs typeface="Public Sans"/>
                <a:sym typeface="Public Sans"/>
              </a:rPr>
              <a:t>Existing LLM ensemble approaches fall into distinct categories, each with unique strengths and limitations:</a:t>
            </a:r>
          </a:p>
        </p:txBody>
      </p:sp>
      <p:grpSp>
        <p:nvGrpSpPr>
          <p:cNvPr name="Group 26" id="26"/>
          <p:cNvGrpSpPr/>
          <p:nvPr/>
        </p:nvGrpSpPr>
        <p:grpSpPr>
          <a:xfrm rot="0">
            <a:off x="2340713" y="3603310"/>
            <a:ext cx="13606574" cy="5721845"/>
            <a:chOff x="0" y="0"/>
            <a:chExt cx="18142099" cy="7629127"/>
          </a:xfrm>
        </p:grpSpPr>
        <p:sp>
          <p:nvSpPr>
            <p:cNvPr name="TextBox 28" id="28"/>
            <p:cNvSpPr txBox="true"/>
            <p:nvPr/>
          </p:nvSpPr>
          <p:spPr>
            <a:xfrm rot="0">
              <a:off x="399336" y="232105"/>
              <a:ext cx="8403218" cy="3172977"/>
            </a:xfrm>
            <a:prstGeom prst="rect">
              <a:avLst/>
            </a:prstGeom>
          </p:spPr>
          <p:txBody>
            <a:bodyPr anchor="t" rtlCol="false" tIns="0" lIns="0" bIns="0" rIns="0">
              <a:spAutoFit/>
            </a:bodyPr>
            <a:lstStyle/>
            <a:p>
              <a:pPr algn="l">
                <a:lnSpc>
                  <a:spcPts val="3223"/>
                </a:lnSpc>
              </a:pPr>
              <a:r>
                <a:rPr lang="en-US" sz="2222" b="true">
                  <a:solidFill>
                    <a:srgbClr val="000000"/>
                  </a:solidFill>
                  <a:latin typeface="Public Sans Bold"/>
                  <a:ea typeface="Public Sans Bold"/>
                  <a:cs typeface="Public Sans Bold"/>
                  <a:sym typeface="Public Sans Bold"/>
                </a:rPr>
                <a:t>Mixture-of-Experts (MoE)</a:t>
              </a:r>
              <a:r>
                <a:rPr lang="en-US" sz="2222">
                  <a:solidFill>
                    <a:srgbClr val="000000"/>
                  </a:solidFill>
                  <a:latin typeface="Public Sans"/>
                  <a:ea typeface="Public Sans"/>
                  <a:cs typeface="Public Sans"/>
                  <a:sym typeface="Public Sans"/>
                </a:rPr>
                <a:t> Uses a router network to select and activate a subset of expert models. Aggregates diverse expertise but requires retraining and cannot combine non-homologous LLMs or exploit complementary knowledge</a:t>
              </a:r>
            </a:p>
          </p:txBody>
        </p:sp>
        <p:sp>
          <p:nvSpPr>
            <p:cNvPr name="TextBox 29" id="29"/>
            <p:cNvSpPr txBox="true"/>
            <p:nvPr/>
          </p:nvSpPr>
          <p:spPr>
            <a:xfrm rot="0">
              <a:off x="9360119" y="232105"/>
              <a:ext cx="8403218" cy="2639577"/>
            </a:xfrm>
            <a:prstGeom prst="rect">
              <a:avLst/>
            </a:prstGeom>
          </p:spPr>
          <p:txBody>
            <a:bodyPr anchor="t" rtlCol="false" tIns="0" lIns="0" bIns="0" rIns="0">
              <a:spAutoFit/>
            </a:bodyPr>
            <a:lstStyle/>
            <a:p>
              <a:pPr algn="l">
                <a:lnSpc>
                  <a:spcPts val="3223"/>
                </a:lnSpc>
              </a:pPr>
              <a:r>
                <a:rPr lang="en-US" sz="2222" b="true">
                  <a:solidFill>
                    <a:srgbClr val="000000"/>
                  </a:solidFill>
                  <a:latin typeface="Public Sans Bold"/>
                  <a:ea typeface="Public Sans Bold"/>
                  <a:cs typeface="Public Sans Bold"/>
                  <a:sym typeface="Public Sans Bold"/>
                </a:rPr>
                <a:t>Parameter Merging </a:t>
              </a:r>
              <a:r>
                <a:rPr lang="en-US" sz="2222">
                  <a:solidFill>
                    <a:srgbClr val="000000"/>
                  </a:solidFill>
                  <a:latin typeface="Public Sans"/>
                  <a:ea typeface="Public Sans"/>
                  <a:cs typeface="Public Sans"/>
                  <a:sym typeface="Public Sans"/>
                </a:rPr>
                <a:t>Merges parameters of multiple homologous LLMs into a single unified model. Methods like Fisher Merging and DARE work only for models with same initialization and structure</a:t>
              </a:r>
            </a:p>
          </p:txBody>
        </p:sp>
        <p:sp>
          <p:nvSpPr>
            <p:cNvPr name="TextBox 30" id="30"/>
            <p:cNvSpPr txBox="true"/>
            <p:nvPr/>
          </p:nvSpPr>
          <p:spPr>
            <a:xfrm rot="0">
              <a:off x="399336" y="4365486"/>
              <a:ext cx="8403218" cy="2106177"/>
            </a:xfrm>
            <a:prstGeom prst="rect">
              <a:avLst/>
            </a:prstGeom>
          </p:spPr>
          <p:txBody>
            <a:bodyPr anchor="t" rtlCol="false" tIns="0" lIns="0" bIns="0" rIns="0">
              <a:spAutoFit/>
            </a:bodyPr>
            <a:lstStyle/>
            <a:p>
              <a:pPr algn="l">
                <a:lnSpc>
                  <a:spcPts val="3223"/>
                </a:lnSpc>
              </a:pPr>
              <a:r>
                <a:rPr lang="en-US" sz="2222" b="true">
                  <a:solidFill>
                    <a:srgbClr val="000000"/>
                  </a:solidFill>
                  <a:latin typeface="Public Sans Bold"/>
                  <a:ea typeface="Public Sans Bold"/>
                  <a:cs typeface="Public Sans Bold"/>
                  <a:sym typeface="Public Sans Bold"/>
                </a:rPr>
                <a:t>Rule-Based Methods</a:t>
              </a:r>
              <a:r>
                <a:rPr lang="en-US" sz="2222">
                  <a:solidFill>
                    <a:srgbClr val="000000"/>
                  </a:solidFill>
                  <a:latin typeface="Public Sans"/>
                  <a:ea typeface="Public Sans"/>
                  <a:cs typeface="Public Sans"/>
                  <a:sym typeface="Public Sans"/>
                </a:rPr>
                <a:t> Combines LLMs through manually designed roles or fixed sequences. Simple to implement but static setup provides poor generalization to new domains or tasks</a:t>
              </a:r>
            </a:p>
          </p:txBody>
        </p:sp>
        <p:sp>
          <p:nvSpPr>
            <p:cNvPr name="TextBox 31" id="31"/>
            <p:cNvSpPr txBox="true"/>
            <p:nvPr/>
          </p:nvSpPr>
          <p:spPr>
            <a:xfrm rot="0">
              <a:off x="9360119" y="4365486"/>
              <a:ext cx="8403218" cy="2639577"/>
            </a:xfrm>
            <a:prstGeom prst="rect">
              <a:avLst/>
            </a:prstGeom>
          </p:spPr>
          <p:txBody>
            <a:bodyPr anchor="t" rtlCol="false" tIns="0" lIns="0" bIns="0" rIns="0">
              <a:spAutoFit/>
            </a:bodyPr>
            <a:lstStyle/>
            <a:p>
              <a:pPr algn="l">
                <a:lnSpc>
                  <a:spcPts val="3223"/>
                </a:lnSpc>
              </a:pPr>
              <a:r>
                <a:rPr lang="en-US" sz="2222" b="true">
                  <a:solidFill>
                    <a:srgbClr val="000000"/>
                  </a:solidFill>
                  <a:latin typeface="Public Sans Bold"/>
                  <a:ea typeface="Public Sans Bold"/>
                  <a:cs typeface="Public Sans Bold"/>
                  <a:sym typeface="Public Sans Bold"/>
                </a:rPr>
                <a:t>Agent-Based Methods </a:t>
              </a:r>
              <a:r>
                <a:rPr lang="en-US" sz="2222">
                  <a:solidFill>
                    <a:srgbClr val="000000"/>
                  </a:solidFill>
                  <a:latin typeface="Public Sans"/>
                  <a:ea typeface="Public Sans"/>
                  <a:cs typeface="Public Sans"/>
                  <a:sym typeface="Public Sans"/>
                </a:rPr>
                <a:t>Trains an agent to dynamically select LLMs based on input. Can integrate non-homologous models but doesn't fully utilize complementary knowledge between experts</a:t>
              </a:r>
            </a:p>
          </p:txBody>
        </p:sp>
      </p:grpSp>
      <p:graphicFrame>
        <p:nvGraphicFramePr>
          <p:cNvPr name="Table 27" id="27"/>
          <p:cNvGraphicFramePr>
            <a:graphicFrameLocks noGrp="true"/>
          </p:cNvGraphicFramePr>
          <p:nvPr/>
        </p:nvGraphicFramePr>
        <p:xfrm>
          <a:off x="0" y="0"/>
          <a:ext cx="13606574" cy="5721845"/>
        </p:xfrm>
        <a:graphic>
          <a:graphicData uri="http://schemas.openxmlformats.org/drawingml/2006/table">
            <a:tbl>
              <a:tblPr/>
              <a:tblGrid>
                <a:gridCol w="6803287"/>
                <a:gridCol w="6803287"/>
              </a:tblGrid>
              <a:tr h="2860923">
                <a:tc>
                  <a:txBody>
                    <a:bodyPr anchor="t" rtlCol="false"/>
                    <a:lstStyle/>
                    <a:p>
                      <a:pPr algn="ctr">
                        <a:lnSpc>
                          <a:spcPts val="2659"/>
                        </a:lnSpc>
                        <a:defRPr/>
                      </a:pP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59"/>
                        </a:lnSpc>
                        <a:defRPr/>
                      </a:pP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2860923">
                <a:tc>
                  <a:txBody>
                    <a:bodyPr anchor="t" rtlCol="false"/>
                    <a:lstStyle/>
                    <a:p>
                      <a:pPr algn="ctr">
                        <a:lnSpc>
                          <a:spcPts val="2659"/>
                        </a:lnSpc>
                        <a:defRPr/>
                      </a:pP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59"/>
                        </a:lnSpc>
                        <a:defRPr/>
                      </a:pP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1723160" y="0"/>
            <a:ext cx="5974212" cy="1379029"/>
          </a:xfrm>
          <a:custGeom>
            <a:avLst/>
            <a:gdLst/>
            <a:ahLst/>
            <a:cxnLst/>
            <a:rect r="r" b="b" t="t" l="l"/>
            <a:pathLst>
              <a:path h="1379029" w="5974212">
                <a:moveTo>
                  <a:pt x="0" y="0"/>
                </a:moveTo>
                <a:lnTo>
                  <a:pt x="5974212" y="0"/>
                </a:lnTo>
                <a:lnTo>
                  <a:pt x="5974212" y="1379029"/>
                </a:lnTo>
                <a:lnTo>
                  <a:pt x="0" y="1379029"/>
                </a:lnTo>
                <a:lnTo>
                  <a:pt x="0" y="0"/>
                </a:lnTo>
                <a:close/>
              </a:path>
            </a:pathLst>
          </a:custGeom>
          <a:blipFill>
            <a:blip r:embed="rId2"/>
            <a:stretch>
              <a:fillRect l="0" t="-4600" r="0" b="-2240"/>
            </a:stretch>
          </a:blipFill>
        </p:spPr>
      </p:sp>
      <p:grpSp>
        <p:nvGrpSpPr>
          <p:cNvPr name="Group 3" id="3"/>
          <p:cNvGrpSpPr/>
          <p:nvPr/>
        </p:nvGrpSpPr>
        <p:grpSpPr>
          <a:xfrm rot="0">
            <a:off x="0" y="2342548"/>
            <a:ext cx="14287500" cy="95250"/>
            <a:chOff x="0" y="0"/>
            <a:chExt cx="19050000" cy="127000"/>
          </a:xfrm>
        </p:grpSpPr>
        <p:grpSp>
          <p:nvGrpSpPr>
            <p:cNvPr name="Group 4" id="4"/>
            <p:cNvGrpSpPr/>
            <p:nvPr/>
          </p:nvGrpSpPr>
          <p:grpSpPr>
            <a:xfrm rot="0">
              <a:off x="0" y="0"/>
              <a:ext cx="6350000" cy="127000"/>
              <a:chOff x="0" y="0"/>
              <a:chExt cx="1254321" cy="25086"/>
            </a:xfrm>
          </p:grpSpPr>
          <p:sp>
            <p:nvSpPr>
              <p:cNvPr name="Freeform 5" id="5"/>
              <p:cNvSpPr/>
              <p:nvPr/>
            </p:nvSpPr>
            <p:spPr>
              <a:xfrm flipH="false" flipV="false" rot="0">
                <a:off x="0" y="0"/>
                <a:ext cx="1254321" cy="25086"/>
              </a:xfrm>
              <a:custGeom>
                <a:avLst/>
                <a:gdLst/>
                <a:ahLst/>
                <a:cxnLst/>
                <a:rect r="r" b="b" t="t" l="l"/>
                <a:pathLst>
                  <a:path h="25086" w="1254321">
                    <a:moveTo>
                      <a:pt x="0" y="0"/>
                    </a:moveTo>
                    <a:lnTo>
                      <a:pt x="1254321" y="0"/>
                    </a:lnTo>
                    <a:lnTo>
                      <a:pt x="1254321" y="25086"/>
                    </a:lnTo>
                    <a:lnTo>
                      <a:pt x="0" y="25086"/>
                    </a:lnTo>
                    <a:close/>
                  </a:path>
                </a:pathLst>
              </a:custGeom>
              <a:solidFill>
                <a:srgbClr val="F5B72C"/>
              </a:solidFill>
            </p:spPr>
          </p:sp>
          <p:sp>
            <p:nvSpPr>
              <p:cNvPr name="TextBox 6" id="6"/>
              <p:cNvSpPr txBox="true"/>
              <p:nvPr/>
            </p:nvSpPr>
            <p:spPr>
              <a:xfrm>
                <a:off x="0" y="-38100"/>
                <a:ext cx="1254321" cy="63186"/>
              </a:xfrm>
              <a:prstGeom prst="rect">
                <a:avLst/>
              </a:prstGeom>
            </p:spPr>
            <p:txBody>
              <a:bodyPr anchor="ctr" rtlCol="false" tIns="50800" lIns="50800" bIns="50800" rIns="50800"/>
              <a:lstStyle/>
              <a:p>
                <a:pPr algn="ctr">
                  <a:lnSpc>
                    <a:spcPts val="2659"/>
                  </a:lnSpc>
                </a:pPr>
              </a:p>
            </p:txBody>
          </p:sp>
        </p:grpSp>
        <p:grpSp>
          <p:nvGrpSpPr>
            <p:cNvPr name="Group 7" id="7"/>
            <p:cNvGrpSpPr/>
            <p:nvPr/>
          </p:nvGrpSpPr>
          <p:grpSpPr>
            <a:xfrm rot="0">
              <a:off x="6350000" y="0"/>
              <a:ext cx="6350000" cy="127000"/>
              <a:chOff x="0" y="0"/>
              <a:chExt cx="1254321" cy="25086"/>
            </a:xfrm>
          </p:grpSpPr>
          <p:sp>
            <p:nvSpPr>
              <p:cNvPr name="Freeform 8" id="8"/>
              <p:cNvSpPr/>
              <p:nvPr/>
            </p:nvSpPr>
            <p:spPr>
              <a:xfrm flipH="false" flipV="false" rot="0">
                <a:off x="0" y="0"/>
                <a:ext cx="1254321" cy="25086"/>
              </a:xfrm>
              <a:custGeom>
                <a:avLst/>
                <a:gdLst/>
                <a:ahLst/>
                <a:cxnLst/>
                <a:rect r="r" b="b" t="t" l="l"/>
                <a:pathLst>
                  <a:path h="25086" w="1254321">
                    <a:moveTo>
                      <a:pt x="0" y="0"/>
                    </a:moveTo>
                    <a:lnTo>
                      <a:pt x="1254321" y="0"/>
                    </a:lnTo>
                    <a:lnTo>
                      <a:pt x="1254321" y="25086"/>
                    </a:lnTo>
                    <a:lnTo>
                      <a:pt x="0" y="25086"/>
                    </a:lnTo>
                    <a:close/>
                  </a:path>
                </a:pathLst>
              </a:custGeom>
              <a:solidFill>
                <a:srgbClr val="6FB9DA"/>
              </a:solidFill>
            </p:spPr>
          </p:sp>
          <p:sp>
            <p:nvSpPr>
              <p:cNvPr name="TextBox 9" id="9"/>
              <p:cNvSpPr txBox="true"/>
              <p:nvPr/>
            </p:nvSpPr>
            <p:spPr>
              <a:xfrm>
                <a:off x="0" y="-38100"/>
                <a:ext cx="1254321" cy="63186"/>
              </a:xfrm>
              <a:prstGeom prst="rect">
                <a:avLst/>
              </a:prstGeom>
            </p:spPr>
            <p:txBody>
              <a:bodyPr anchor="ctr" rtlCol="false" tIns="50800" lIns="50800" bIns="50800" rIns="50800"/>
              <a:lstStyle/>
              <a:p>
                <a:pPr algn="ctr">
                  <a:lnSpc>
                    <a:spcPts val="2659"/>
                  </a:lnSpc>
                </a:pPr>
              </a:p>
            </p:txBody>
          </p:sp>
        </p:grpSp>
        <p:grpSp>
          <p:nvGrpSpPr>
            <p:cNvPr name="Group 10" id="10"/>
            <p:cNvGrpSpPr/>
            <p:nvPr/>
          </p:nvGrpSpPr>
          <p:grpSpPr>
            <a:xfrm rot="0">
              <a:off x="12700000" y="0"/>
              <a:ext cx="6350000" cy="127000"/>
              <a:chOff x="0" y="0"/>
              <a:chExt cx="1254321" cy="25086"/>
            </a:xfrm>
          </p:grpSpPr>
          <p:sp>
            <p:nvSpPr>
              <p:cNvPr name="Freeform 11" id="11"/>
              <p:cNvSpPr/>
              <p:nvPr/>
            </p:nvSpPr>
            <p:spPr>
              <a:xfrm flipH="false" flipV="false" rot="0">
                <a:off x="0" y="0"/>
                <a:ext cx="1254321" cy="25086"/>
              </a:xfrm>
              <a:custGeom>
                <a:avLst/>
                <a:gdLst/>
                <a:ahLst/>
                <a:cxnLst/>
                <a:rect r="r" b="b" t="t" l="l"/>
                <a:pathLst>
                  <a:path h="25086" w="1254321">
                    <a:moveTo>
                      <a:pt x="0" y="0"/>
                    </a:moveTo>
                    <a:lnTo>
                      <a:pt x="1254321" y="0"/>
                    </a:lnTo>
                    <a:lnTo>
                      <a:pt x="1254321" y="25086"/>
                    </a:lnTo>
                    <a:lnTo>
                      <a:pt x="0" y="25086"/>
                    </a:lnTo>
                    <a:close/>
                  </a:path>
                </a:pathLst>
              </a:custGeom>
              <a:solidFill>
                <a:srgbClr val="FC0404"/>
              </a:solidFill>
            </p:spPr>
          </p:sp>
          <p:sp>
            <p:nvSpPr>
              <p:cNvPr name="TextBox 12" id="12"/>
              <p:cNvSpPr txBox="true"/>
              <p:nvPr/>
            </p:nvSpPr>
            <p:spPr>
              <a:xfrm>
                <a:off x="0" y="-38100"/>
                <a:ext cx="1254321" cy="63186"/>
              </a:xfrm>
              <a:prstGeom prst="rect">
                <a:avLst/>
              </a:prstGeom>
            </p:spPr>
            <p:txBody>
              <a:bodyPr anchor="ctr" rtlCol="false" tIns="50800" lIns="50800" bIns="50800" rIns="50800"/>
              <a:lstStyle/>
              <a:p>
                <a:pPr algn="ctr">
                  <a:lnSpc>
                    <a:spcPts val="2659"/>
                  </a:lnSpc>
                </a:pPr>
              </a:p>
            </p:txBody>
          </p:sp>
        </p:grpSp>
      </p:grpSp>
      <p:grpSp>
        <p:nvGrpSpPr>
          <p:cNvPr name="Group 13" id="13"/>
          <p:cNvGrpSpPr/>
          <p:nvPr/>
        </p:nvGrpSpPr>
        <p:grpSpPr>
          <a:xfrm rot="0">
            <a:off x="4000500" y="9563100"/>
            <a:ext cx="14287500" cy="95250"/>
            <a:chOff x="0" y="0"/>
            <a:chExt cx="19050000" cy="127000"/>
          </a:xfrm>
        </p:grpSpPr>
        <p:grpSp>
          <p:nvGrpSpPr>
            <p:cNvPr name="Group 14" id="14"/>
            <p:cNvGrpSpPr/>
            <p:nvPr/>
          </p:nvGrpSpPr>
          <p:grpSpPr>
            <a:xfrm rot="0">
              <a:off x="0" y="0"/>
              <a:ext cx="6350000" cy="127000"/>
              <a:chOff x="0" y="0"/>
              <a:chExt cx="1254321" cy="25086"/>
            </a:xfrm>
          </p:grpSpPr>
          <p:sp>
            <p:nvSpPr>
              <p:cNvPr name="Freeform 15" id="15"/>
              <p:cNvSpPr/>
              <p:nvPr/>
            </p:nvSpPr>
            <p:spPr>
              <a:xfrm flipH="false" flipV="false" rot="0">
                <a:off x="0" y="0"/>
                <a:ext cx="1254321" cy="25086"/>
              </a:xfrm>
              <a:custGeom>
                <a:avLst/>
                <a:gdLst/>
                <a:ahLst/>
                <a:cxnLst/>
                <a:rect r="r" b="b" t="t" l="l"/>
                <a:pathLst>
                  <a:path h="25086" w="1254321">
                    <a:moveTo>
                      <a:pt x="0" y="0"/>
                    </a:moveTo>
                    <a:lnTo>
                      <a:pt x="1254321" y="0"/>
                    </a:lnTo>
                    <a:lnTo>
                      <a:pt x="1254321" y="25086"/>
                    </a:lnTo>
                    <a:lnTo>
                      <a:pt x="0" y="25086"/>
                    </a:lnTo>
                    <a:close/>
                  </a:path>
                </a:pathLst>
              </a:custGeom>
              <a:solidFill>
                <a:srgbClr val="F5B72C"/>
              </a:solidFill>
            </p:spPr>
          </p:sp>
          <p:sp>
            <p:nvSpPr>
              <p:cNvPr name="TextBox 16" id="16"/>
              <p:cNvSpPr txBox="true"/>
              <p:nvPr/>
            </p:nvSpPr>
            <p:spPr>
              <a:xfrm>
                <a:off x="0" y="-38100"/>
                <a:ext cx="1254321" cy="63186"/>
              </a:xfrm>
              <a:prstGeom prst="rect">
                <a:avLst/>
              </a:prstGeom>
            </p:spPr>
            <p:txBody>
              <a:bodyPr anchor="ctr" rtlCol="false" tIns="50800" lIns="50800" bIns="50800" rIns="50800"/>
              <a:lstStyle/>
              <a:p>
                <a:pPr algn="ctr">
                  <a:lnSpc>
                    <a:spcPts val="2659"/>
                  </a:lnSpc>
                </a:pPr>
              </a:p>
            </p:txBody>
          </p:sp>
        </p:grpSp>
        <p:grpSp>
          <p:nvGrpSpPr>
            <p:cNvPr name="Group 17" id="17"/>
            <p:cNvGrpSpPr/>
            <p:nvPr/>
          </p:nvGrpSpPr>
          <p:grpSpPr>
            <a:xfrm rot="0">
              <a:off x="6350000" y="0"/>
              <a:ext cx="6350000" cy="127000"/>
              <a:chOff x="0" y="0"/>
              <a:chExt cx="1254321" cy="25086"/>
            </a:xfrm>
          </p:grpSpPr>
          <p:sp>
            <p:nvSpPr>
              <p:cNvPr name="Freeform 18" id="18"/>
              <p:cNvSpPr/>
              <p:nvPr/>
            </p:nvSpPr>
            <p:spPr>
              <a:xfrm flipH="false" flipV="false" rot="0">
                <a:off x="0" y="0"/>
                <a:ext cx="1254321" cy="25086"/>
              </a:xfrm>
              <a:custGeom>
                <a:avLst/>
                <a:gdLst/>
                <a:ahLst/>
                <a:cxnLst/>
                <a:rect r="r" b="b" t="t" l="l"/>
                <a:pathLst>
                  <a:path h="25086" w="1254321">
                    <a:moveTo>
                      <a:pt x="0" y="0"/>
                    </a:moveTo>
                    <a:lnTo>
                      <a:pt x="1254321" y="0"/>
                    </a:lnTo>
                    <a:lnTo>
                      <a:pt x="1254321" y="25086"/>
                    </a:lnTo>
                    <a:lnTo>
                      <a:pt x="0" y="25086"/>
                    </a:lnTo>
                    <a:close/>
                  </a:path>
                </a:pathLst>
              </a:custGeom>
              <a:solidFill>
                <a:srgbClr val="6FB9DA"/>
              </a:solidFill>
            </p:spPr>
          </p:sp>
          <p:sp>
            <p:nvSpPr>
              <p:cNvPr name="TextBox 19" id="19"/>
              <p:cNvSpPr txBox="true"/>
              <p:nvPr/>
            </p:nvSpPr>
            <p:spPr>
              <a:xfrm>
                <a:off x="0" y="-38100"/>
                <a:ext cx="1254321" cy="63186"/>
              </a:xfrm>
              <a:prstGeom prst="rect">
                <a:avLst/>
              </a:prstGeom>
            </p:spPr>
            <p:txBody>
              <a:bodyPr anchor="ctr" rtlCol="false" tIns="50800" lIns="50800" bIns="50800" rIns="50800"/>
              <a:lstStyle/>
              <a:p>
                <a:pPr algn="ctr">
                  <a:lnSpc>
                    <a:spcPts val="2659"/>
                  </a:lnSpc>
                </a:pPr>
              </a:p>
            </p:txBody>
          </p:sp>
        </p:grpSp>
        <p:grpSp>
          <p:nvGrpSpPr>
            <p:cNvPr name="Group 20" id="20"/>
            <p:cNvGrpSpPr/>
            <p:nvPr/>
          </p:nvGrpSpPr>
          <p:grpSpPr>
            <a:xfrm rot="0">
              <a:off x="12700000" y="0"/>
              <a:ext cx="6350000" cy="127000"/>
              <a:chOff x="0" y="0"/>
              <a:chExt cx="1254321" cy="25086"/>
            </a:xfrm>
          </p:grpSpPr>
          <p:sp>
            <p:nvSpPr>
              <p:cNvPr name="Freeform 21" id="21"/>
              <p:cNvSpPr/>
              <p:nvPr/>
            </p:nvSpPr>
            <p:spPr>
              <a:xfrm flipH="false" flipV="false" rot="0">
                <a:off x="0" y="0"/>
                <a:ext cx="1254321" cy="25086"/>
              </a:xfrm>
              <a:custGeom>
                <a:avLst/>
                <a:gdLst/>
                <a:ahLst/>
                <a:cxnLst/>
                <a:rect r="r" b="b" t="t" l="l"/>
                <a:pathLst>
                  <a:path h="25086" w="1254321">
                    <a:moveTo>
                      <a:pt x="0" y="0"/>
                    </a:moveTo>
                    <a:lnTo>
                      <a:pt x="1254321" y="0"/>
                    </a:lnTo>
                    <a:lnTo>
                      <a:pt x="1254321" y="25086"/>
                    </a:lnTo>
                    <a:lnTo>
                      <a:pt x="0" y="25086"/>
                    </a:lnTo>
                    <a:close/>
                  </a:path>
                </a:pathLst>
              </a:custGeom>
              <a:solidFill>
                <a:srgbClr val="FC0404"/>
              </a:solidFill>
            </p:spPr>
          </p:sp>
          <p:sp>
            <p:nvSpPr>
              <p:cNvPr name="TextBox 22" id="22"/>
              <p:cNvSpPr txBox="true"/>
              <p:nvPr/>
            </p:nvSpPr>
            <p:spPr>
              <a:xfrm>
                <a:off x="0" y="-38100"/>
                <a:ext cx="1254321" cy="63186"/>
              </a:xfrm>
              <a:prstGeom prst="rect">
                <a:avLst/>
              </a:prstGeom>
            </p:spPr>
            <p:txBody>
              <a:bodyPr anchor="ctr" rtlCol="false" tIns="50800" lIns="50800" bIns="50800" rIns="50800"/>
              <a:lstStyle/>
              <a:p>
                <a:pPr algn="ctr">
                  <a:lnSpc>
                    <a:spcPts val="2659"/>
                  </a:lnSpc>
                </a:pPr>
              </a:p>
            </p:txBody>
          </p:sp>
        </p:grpSp>
      </p:grpSp>
      <p:sp>
        <p:nvSpPr>
          <p:cNvPr name="TextBox 23" id="23"/>
          <p:cNvSpPr txBox="true"/>
          <p:nvPr/>
        </p:nvSpPr>
        <p:spPr>
          <a:xfrm rot="0">
            <a:off x="14287500" y="9705841"/>
            <a:ext cx="3810476" cy="469900"/>
          </a:xfrm>
          <a:prstGeom prst="rect">
            <a:avLst/>
          </a:prstGeom>
        </p:spPr>
        <p:txBody>
          <a:bodyPr anchor="t" rtlCol="false" tIns="0" lIns="0" bIns="0" rIns="0">
            <a:spAutoFit/>
          </a:bodyPr>
          <a:lstStyle/>
          <a:p>
            <a:pPr algn="l">
              <a:lnSpc>
                <a:spcPts val="3499"/>
              </a:lnSpc>
              <a:spcBef>
                <a:spcPct val="0"/>
              </a:spcBef>
            </a:pPr>
            <a:r>
              <a:rPr lang="en-US" b="true" sz="2499">
                <a:solidFill>
                  <a:srgbClr val="000000"/>
                </a:solidFill>
                <a:latin typeface="Arial MT Pro Bold"/>
                <a:ea typeface="Arial MT Pro Bold"/>
                <a:cs typeface="Arial MT Pro Bold"/>
                <a:sym typeface="Arial MT Pro Bold"/>
              </a:rPr>
              <a:t>BITS</a:t>
            </a:r>
            <a:r>
              <a:rPr lang="en-US" sz="2499">
                <a:solidFill>
                  <a:srgbClr val="000000"/>
                </a:solidFill>
                <a:latin typeface="Arial MT Pro"/>
                <a:ea typeface="Arial MT Pro"/>
                <a:cs typeface="Arial MT Pro"/>
                <a:sym typeface="Arial MT Pro"/>
              </a:rPr>
              <a:t> Pilani, Pilani Campus</a:t>
            </a:r>
          </a:p>
        </p:txBody>
      </p:sp>
      <p:sp>
        <p:nvSpPr>
          <p:cNvPr name="TextBox 24" id="24"/>
          <p:cNvSpPr txBox="true"/>
          <p:nvPr/>
        </p:nvSpPr>
        <p:spPr>
          <a:xfrm rot="0">
            <a:off x="1028700" y="1179004"/>
            <a:ext cx="1411010" cy="958850"/>
          </a:xfrm>
          <a:prstGeom prst="rect">
            <a:avLst/>
          </a:prstGeom>
        </p:spPr>
        <p:txBody>
          <a:bodyPr anchor="t" rtlCol="false" tIns="0" lIns="0" bIns="0" rIns="0">
            <a:spAutoFit/>
          </a:bodyPr>
          <a:lstStyle/>
          <a:p>
            <a:pPr algn="l">
              <a:lnSpc>
                <a:spcPts val="7000"/>
              </a:lnSpc>
              <a:spcBef>
                <a:spcPct val="0"/>
              </a:spcBef>
            </a:pPr>
            <a:r>
              <a:rPr lang="en-US" b="true" sz="5000">
                <a:solidFill>
                  <a:srgbClr val="000000"/>
                </a:solidFill>
                <a:latin typeface="Arial MT Pro Bold"/>
                <a:ea typeface="Arial MT Pro Bold"/>
                <a:cs typeface="Arial MT Pro Bold"/>
                <a:sym typeface="Arial MT Pro Bold"/>
              </a:rPr>
              <a:t>MDP</a:t>
            </a:r>
          </a:p>
        </p:txBody>
      </p:sp>
      <p:sp>
        <p:nvSpPr>
          <p:cNvPr name="TextBox 25" id="25"/>
          <p:cNvSpPr txBox="true"/>
          <p:nvPr/>
        </p:nvSpPr>
        <p:spPr>
          <a:xfrm rot="0">
            <a:off x="426993" y="4694758"/>
            <a:ext cx="17434013" cy="4448175"/>
          </a:xfrm>
          <a:prstGeom prst="rect">
            <a:avLst/>
          </a:prstGeom>
        </p:spPr>
        <p:txBody>
          <a:bodyPr anchor="t" rtlCol="false" tIns="0" lIns="0" bIns="0" rIns="0">
            <a:spAutoFit/>
          </a:bodyPr>
          <a:lstStyle/>
          <a:p>
            <a:pPr algn="just">
              <a:lnSpc>
                <a:spcPts val="3915"/>
              </a:lnSpc>
            </a:pPr>
            <a:r>
              <a:rPr lang="en-US" sz="2700">
                <a:solidFill>
                  <a:srgbClr val="000000"/>
                </a:solidFill>
                <a:latin typeface="Public Sans"/>
                <a:ea typeface="Public Sans"/>
                <a:cs typeface="Public Sans"/>
                <a:sym typeface="Public Sans"/>
              </a:rPr>
              <a:t>1. </a:t>
            </a:r>
            <a:r>
              <a:rPr lang="en-US" sz="2700" b="true">
                <a:solidFill>
                  <a:srgbClr val="000000"/>
                </a:solidFill>
                <a:latin typeface="Public Sans Bold"/>
                <a:ea typeface="Public Sans Bold"/>
                <a:cs typeface="Public Sans Bold"/>
                <a:sym typeface="Public Sans Bold"/>
              </a:rPr>
              <a:t>States:</a:t>
            </a:r>
            <a:r>
              <a:rPr lang="en-US" sz="2700">
                <a:solidFill>
                  <a:srgbClr val="000000"/>
                </a:solidFill>
                <a:latin typeface="Public Sans"/>
                <a:ea typeface="Public Sans"/>
                <a:cs typeface="Public Sans"/>
                <a:sym typeface="Public Sans"/>
              </a:rPr>
              <a:t> The state is defined </a:t>
            </a:r>
            <a:r>
              <a:rPr lang="en-US" sz="2700">
                <a:solidFill>
                  <a:srgbClr val="000000"/>
                </a:solidFill>
                <a:latin typeface="Public Sans"/>
                <a:ea typeface="Public Sans"/>
                <a:cs typeface="Public Sans"/>
                <a:sym typeface="Public Sans"/>
              </a:rPr>
              <a:t>a</a:t>
            </a:r>
            <a:r>
              <a:rPr lang="en-US" sz="2700">
                <a:solidFill>
                  <a:srgbClr val="000000"/>
                </a:solidFill>
                <a:latin typeface="Public Sans"/>
                <a:ea typeface="Public Sans"/>
                <a:cs typeface="Public Sans"/>
                <a:sym typeface="Public Sans"/>
              </a:rPr>
              <a:t>s </a:t>
            </a:r>
            <a:r>
              <a:rPr lang="en-US" sz="2700">
                <a:solidFill>
                  <a:srgbClr val="000000"/>
                </a:solidFill>
                <a:latin typeface="Public Sans"/>
                <a:ea typeface="Public Sans"/>
                <a:cs typeface="Public Sans"/>
                <a:sym typeface="Public Sans"/>
              </a:rPr>
              <a:t>a</a:t>
            </a:r>
            <a:r>
              <a:rPr lang="en-US" sz="2700">
                <a:solidFill>
                  <a:srgbClr val="000000"/>
                </a:solidFill>
                <a:latin typeface="Public Sans"/>
                <a:ea typeface="Public Sans"/>
                <a:cs typeface="Public Sans"/>
                <a:sym typeface="Public Sans"/>
              </a:rPr>
              <a:t> ques</a:t>
            </a:r>
            <a:r>
              <a:rPr lang="en-US" sz="2700">
                <a:solidFill>
                  <a:srgbClr val="000000"/>
                </a:solidFill>
                <a:latin typeface="Public Sans"/>
                <a:ea typeface="Public Sans"/>
                <a:cs typeface="Public Sans"/>
                <a:sym typeface="Public Sans"/>
              </a:rPr>
              <a:t>tion</a:t>
            </a:r>
            <a:r>
              <a:rPr lang="en-US" sz="2700">
                <a:solidFill>
                  <a:srgbClr val="000000"/>
                </a:solidFill>
                <a:latin typeface="Public Sans"/>
                <a:ea typeface="Public Sans"/>
                <a:cs typeface="Public Sans"/>
                <a:sym typeface="Public Sans"/>
              </a:rPr>
              <a:t>-</a:t>
            </a:r>
            <a:r>
              <a:rPr lang="en-US" sz="2700">
                <a:solidFill>
                  <a:srgbClr val="000000"/>
                </a:solidFill>
                <a:latin typeface="Public Sans"/>
                <a:ea typeface="Public Sans"/>
                <a:cs typeface="Public Sans"/>
                <a:sym typeface="Public Sans"/>
              </a:rPr>
              <a:t>a</a:t>
            </a:r>
            <a:r>
              <a:rPr lang="en-US" sz="2700">
                <a:solidFill>
                  <a:srgbClr val="000000"/>
                </a:solidFill>
                <a:latin typeface="Public Sans"/>
                <a:ea typeface="Public Sans"/>
                <a:cs typeface="Public Sans"/>
                <a:sym typeface="Public Sans"/>
              </a:rPr>
              <a:t>n</a:t>
            </a:r>
            <a:r>
              <a:rPr lang="en-US" sz="2700">
                <a:solidFill>
                  <a:srgbClr val="000000"/>
                </a:solidFill>
                <a:latin typeface="Public Sans"/>
                <a:ea typeface="Public Sans"/>
                <a:cs typeface="Public Sans"/>
                <a:sym typeface="Public Sans"/>
              </a:rPr>
              <a:t>s</a:t>
            </a:r>
            <a:r>
              <a:rPr lang="en-US" sz="2700">
                <a:solidFill>
                  <a:srgbClr val="000000"/>
                </a:solidFill>
                <a:latin typeface="Public Sans"/>
                <a:ea typeface="Public Sans"/>
                <a:cs typeface="Public Sans"/>
                <a:sym typeface="Public Sans"/>
              </a:rPr>
              <a:t>wer pair: [Q: input, A: previous answer]. This pair describes the current environment and tracks the quality of the </a:t>
            </a:r>
            <a:r>
              <a:rPr lang="en-US" sz="2700">
                <a:solidFill>
                  <a:srgbClr val="000000"/>
                </a:solidFill>
                <a:latin typeface="Public Sans"/>
                <a:ea typeface="Public Sans"/>
                <a:cs typeface="Public Sans"/>
                <a:sym typeface="Public Sans"/>
              </a:rPr>
              <a:t>a</a:t>
            </a:r>
            <a:r>
              <a:rPr lang="en-US" sz="2700">
                <a:solidFill>
                  <a:srgbClr val="000000"/>
                </a:solidFill>
                <a:latin typeface="Public Sans"/>
                <a:ea typeface="Public Sans"/>
                <a:cs typeface="Public Sans"/>
                <a:sym typeface="Public Sans"/>
              </a:rPr>
              <a:t>n</a:t>
            </a:r>
            <a:r>
              <a:rPr lang="en-US" sz="2700">
                <a:solidFill>
                  <a:srgbClr val="000000"/>
                </a:solidFill>
                <a:latin typeface="Public Sans"/>
                <a:ea typeface="Public Sans"/>
                <a:cs typeface="Public Sans"/>
                <a:sym typeface="Public Sans"/>
              </a:rPr>
              <a:t>s</a:t>
            </a:r>
            <a:r>
              <a:rPr lang="en-US" sz="2700">
                <a:solidFill>
                  <a:srgbClr val="000000"/>
                </a:solidFill>
                <a:latin typeface="Public Sans"/>
                <a:ea typeface="Public Sans"/>
                <a:cs typeface="Public Sans"/>
                <a:sym typeface="Public Sans"/>
              </a:rPr>
              <a:t>wers generated so far.  </a:t>
            </a:r>
          </a:p>
          <a:p>
            <a:pPr algn="just">
              <a:lnSpc>
                <a:spcPts val="3915"/>
              </a:lnSpc>
            </a:pPr>
            <a:r>
              <a:rPr lang="en-US" sz="2700">
                <a:solidFill>
                  <a:srgbClr val="000000"/>
                </a:solidFill>
                <a:latin typeface="Public Sans"/>
                <a:ea typeface="Public Sans"/>
                <a:cs typeface="Public Sans"/>
                <a:sym typeface="Public Sans"/>
              </a:rPr>
              <a:t>2. </a:t>
            </a:r>
            <a:r>
              <a:rPr lang="en-US" sz="2700" b="true">
                <a:solidFill>
                  <a:srgbClr val="000000"/>
                </a:solidFill>
                <a:latin typeface="Public Sans Bold"/>
                <a:ea typeface="Public Sans Bold"/>
                <a:cs typeface="Public Sans Bold"/>
                <a:sym typeface="Public Sans Bold"/>
              </a:rPr>
              <a:t>Actions: </a:t>
            </a:r>
            <a:r>
              <a:rPr lang="en-US" sz="2700">
                <a:solidFill>
                  <a:srgbClr val="000000"/>
                </a:solidFill>
                <a:latin typeface="Public Sans"/>
                <a:ea typeface="Public Sans"/>
                <a:cs typeface="Public Sans"/>
                <a:sym typeface="Public Sans"/>
              </a:rPr>
              <a:t>An action corresponds to the specific choice of a LLM expert. The agent decides which expert from the available model pool should be activated next to improve the answer.  </a:t>
            </a:r>
          </a:p>
          <a:p>
            <a:pPr algn="just">
              <a:lnSpc>
                <a:spcPts val="3915"/>
              </a:lnSpc>
            </a:pPr>
            <a:r>
              <a:rPr lang="en-US" sz="2700">
                <a:solidFill>
                  <a:srgbClr val="000000"/>
                </a:solidFill>
                <a:latin typeface="Public Sans"/>
                <a:ea typeface="Public Sans"/>
                <a:cs typeface="Public Sans"/>
                <a:sym typeface="Public Sans"/>
              </a:rPr>
              <a:t>3. </a:t>
            </a:r>
            <a:r>
              <a:rPr lang="en-US" sz="2700" b="true">
                <a:solidFill>
                  <a:srgbClr val="000000"/>
                </a:solidFill>
                <a:latin typeface="Public Sans Bold"/>
                <a:ea typeface="Public Sans Bold"/>
                <a:cs typeface="Public Sans Bold"/>
                <a:sym typeface="Public Sans Bold"/>
              </a:rPr>
              <a:t>Transitions: </a:t>
            </a:r>
            <a:r>
              <a:rPr lang="en-US" sz="2700">
                <a:solidFill>
                  <a:srgbClr val="000000"/>
                </a:solidFill>
                <a:latin typeface="Public Sans"/>
                <a:ea typeface="Public Sans"/>
                <a:cs typeface="Public Sans"/>
                <a:sym typeface="Public Sans"/>
              </a:rPr>
              <a:t>The transition is the function that maps a state into a new state. This occurs when the selected LLM generates a new answer using the </a:t>
            </a:r>
            <a:r>
              <a:rPr lang="en-US" sz="2700">
                <a:solidFill>
                  <a:srgbClr val="000000"/>
                </a:solidFill>
                <a:latin typeface="Public Sans"/>
                <a:ea typeface="Public Sans"/>
                <a:cs typeface="Public Sans"/>
                <a:sym typeface="Public Sans"/>
              </a:rPr>
              <a:t>Knowledge Transfer </a:t>
            </a:r>
            <a:r>
              <a:rPr lang="en-US" sz="2700">
                <a:solidFill>
                  <a:srgbClr val="000000"/>
                </a:solidFill>
                <a:latin typeface="Public Sans"/>
                <a:ea typeface="Public Sans"/>
                <a:cs typeface="Public Sans"/>
                <a:sym typeface="Public Sans"/>
              </a:rPr>
              <a:t>Prom</a:t>
            </a:r>
            <a:r>
              <a:rPr lang="en-US" sz="2700">
                <a:solidFill>
                  <a:srgbClr val="000000"/>
                </a:solidFill>
                <a:latin typeface="Public Sans"/>
                <a:ea typeface="Public Sans"/>
                <a:cs typeface="Public Sans"/>
                <a:sym typeface="Public Sans"/>
              </a:rPr>
              <a:t>p</a:t>
            </a:r>
            <a:r>
              <a:rPr lang="en-US" sz="2700">
                <a:solidFill>
                  <a:srgbClr val="000000"/>
                </a:solidFill>
                <a:latin typeface="Public Sans"/>
                <a:ea typeface="Public Sans"/>
                <a:cs typeface="Public Sans"/>
                <a:sym typeface="Public Sans"/>
              </a:rPr>
              <a:t>t (KTP), cre</a:t>
            </a:r>
            <a:r>
              <a:rPr lang="en-US" sz="2700">
                <a:solidFill>
                  <a:srgbClr val="000000"/>
                </a:solidFill>
                <a:latin typeface="Public Sans"/>
                <a:ea typeface="Public Sans"/>
                <a:cs typeface="Public Sans"/>
                <a:sym typeface="Public Sans"/>
              </a:rPr>
              <a:t>a</a:t>
            </a:r>
            <a:r>
              <a:rPr lang="en-US" sz="2700">
                <a:solidFill>
                  <a:srgbClr val="000000"/>
                </a:solidFill>
                <a:latin typeface="Public Sans"/>
                <a:ea typeface="Public Sans"/>
                <a:cs typeface="Public Sans"/>
                <a:sym typeface="Public Sans"/>
              </a:rPr>
              <a:t>ting a new state that ideally contains an improved response. </a:t>
            </a:r>
          </a:p>
          <a:p>
            <a:pPr algn="just">
              <a:lnSpc>
                <a:spcPts val="3915"/>
              </a:lnSpc>
            </a:pPr>
            <a:r>
              <a:rPr lang="en-US" sz="2700">
                <a:solidFill>
                  <a:srgbClr val="000000"/>
                </a:solidFill>
                <a:latin typeface="Public Sans"/>
                <a:ea typeface="Public Sans"/>
                <a:cs typeface="Public Sans"/>
                <a:sym typeface="Public Sans"/>
              </a:rPr>
              <a:t>4.</a:t>
            </a:r>
            <a:r>
              <a:rPr lang="en-US" b="true" sz="2700">
                <a:solidFill>
                  <a:srgbClr val="000000"/>
                </a:solidFill>
                <a:latin typeface="Public Sans Bold"/>
                <a:ea typeface="Public Sans Bold"/>
                <a:cs typeface="Public Sans Bold"/>
                <a:sym typeface="Public Sans Bold"/>
              </a:rPr>
              <a:t> Rewards: </a:t>
            </a:r>
            <a:r>
              <a:rPr lang="en-US" sz="2700">
                <a:solidFill>
                  <a:srgbClr val="000000"/>
                </a:solidFill>
                <a:latin typeface="Public Sans"/>
                <a:ea typeface="Public Sans"/>
                <a:cs typeface="Public Sans"/>
                <a:sym typeface="Public Sans"/>
              </a:rPr>
              <a:t>The reward function serves as the evaluation mechanism. In this task, the reward evaluates the quality of the answer </a:t>
            </a:r>
            <a:r>
              <a:rPr lang="en-US" sz="2700" i="true">
                <a:solidFill>
                  <a:srgbClr val="000000"/>
                </a:solidFill>
                <a:latin typeface="Public Sans Italics"/>
                <a:ea typeface="Public Sans Italics"/>
                <a:cs typeface="Public Sans Italics"/>
                <a:sym typeface="Public Sans Italics"/>
              </a:rPr>
              <a:t>y</a:t>
            </a:r>
            <a:r>
              <a:rPr lang="en-US" sz="2700">
                <a:solidFill>
                  <a:srgbClr val="000000"/>
                </a:solidFill>
                <a:latin typeface="Public Sans"/>
                <a:ea typeface="Public Sans"/>
                <a:cs typeface="Public Sans"/>
                <a:sym typeface="Public Sans"/>
              </a:rPr>
              <a:t> produced by the selected LLM</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1723160" y="0"/>
            <a:ext cx="5974212" cy="1379029"/>
          </a:xfrm>
          <a:custGeom>
            <a:avLst/>
            <a:gdLst/>
            <a:ahLst/>
            <a:cxnLst/>
            <a:rect r="r" b="b" t="t" l="l"/>
            <a:pathLst>
              <a:path h="1379029" w="5974212">
                <a:moveTo>
                  <a:pt x="0" y="0"/>
                </a:moveTo>
                <a:lnTo>
                  <a:pt x="5974212" y="0"/>
                </a:lnTo>
                <a:lnTo>
                  <a:pt x="5974212" y="1379029"/>
                </a:lnTo>
                <a:lnTo>
                  <a:pt x="0" y="1379029"/>
                </a:lnTo>
                <a:lnTo>
                  <a:pt x="0" y="0"/>
                </a:lnTo>
                <a:close/>
              </a:path>
            </a:pathLst>
          </a:custGeom>
          <a:blipFill>
            <a:blip r:embed="rId2"/>
            <a:stretch>
              <a:fillRect l="0" t="-4600" r="0" b="-2240"/>
            </a:stretch>
          </a:blipFill>
        </p:spPr>
      </p:sp>
      <p:grpSp>
        <p:nvGrpSpPr>
          <p:cNvPr name="Group 3" id="3"/>
          <p:cNvGrpSpPr/>
          <p:nvPr/>
        </p:nvGrpSpPr>
        <p:grpSpPr>
          <a:xfrm rot="0">
            <a:off x="0" y="2342548"/>
            <a:ext cx="14287500" cy="95250"/>
            <a:chOff x="0" y="0"/>
            <a:chExt cx="19050000" cy="127000"/>
          </a:xfrm>
        </p:grpSpPr>
        <p:grpSp>
          <p:nvGrpSpPr>
            <p:cNvPr name="Group 4" id="4"/>
            <p:cNvGrpSpPr/>
            <p:nvPr/>
          </p:nvGrpSpPr>
          <p:grpSpPr>
            <a:xfrm rot="0">
              <a:off x="0" y="0"/>
              <a:ext cx="6350000" cy="127000"/>
              <a:chOff x="0" y="0"/>
              <a:chExt cx="1254321" cy="25086"/>
            </a:xfrm>
          </p:grpSpPr>
          <p:sp>
            <p:nvSpPr>
              <p:cNvPr name="Freeform 5" id="5"/>
              <p:cNvSpPr/>
              <p:nvPr/>
            </p:nvSpPr>
            <p:spPr>
              <a:xfrm flipH="false" flipV="false" rot="0">
                <a:off x="0" y="0"/>
                <a:ext cx="1254321" cy="25086"/>
              </a:xfrm>
              <a:custGeom>
                <a:avLst/>
                <a:gdLst/>
                <a:ahLst/>
                <a:cxnLst/>
                <a:rect r="r" b="b" t="t" l="l"/>
                <a:pathLst>
                  <a:path h="25086" w="1254321">
                    <a:moveTo>
                      <a:pt x="0" y="0"/>
                    </a:moveTo>
                    <a:lnTo>
                      <a:pt x="1254321" y="0"/>
                    </a:lnTo>
                    <a:lnTo>
                      <a:pt x="1254321" y="25086"/>
                    </a:lnTo>
                    <a:lnTo>
                      <a:pt x="0" y="25086"/>
                    </a:lnTo>
                    <a:close/>
                  </a:path>
                </a:pathLst>
              </a:custGeom>
              <a:solidFill>
                <a:srgbClr val="F5B72C"/>
              </a:solidFill>
            </p:spPr>
          </p:sp>
          <p:sp>
            <p:nvSpPr>
              <p:cNvPr name="TextBox 6" id="6"/>
              <p:cNvSpPr txBox="true"/>
              <p:nvPr/>
            </p:nvSpPr>
            <p:spPr>
              <a:xfrm>
                <a:off x="0" y="-38100"/>
                <a:ext cx="1254321" cy="63186"/>
              </a:xfrm>
              <a:prstGeom prst="rect">
                <a:avLst/>
              </a:prstGeom>
            </p:spPr>
            <p:txBody>
              <a:bodyPr anchor="ctr" rtlCol="false" tIns="50800" lIns="50800" bIns="50800" rIns="50800"/>
              <a:lstStyle/>
              <a:p>
                <a:pPr algn="ctr">
                  <a:lnSpc>
                    <a:spcPts val="2659"/>
                  </a:lnSpc>
                </a:pPr>
              </a:p>
            </p:txBody>
          </p:sp>
        </p:grpSp>
        <p:grpSp>
          <p:nvGrpSpPr>
            <p:cNvPr name="Group 7" id="7"/>
            <p:cNvGrpSpPr/>
            <p:nvPr/>
          </p:nvGrpSpPr>
          <p:grpSpPr>
            <a:xfrm rot="0">
              <a:off x="6350000" y="0"/>
              <a:ext cx="6350000" cy="127000"/>
              <a:chOff x="0" y="0"/>
              <a:chExt cx="1254321" cy="25086"/>
            </a:xfrm>
          </p:grpSpPr>
          <p:sp>
            <p:nvSpPr>
              <p:cNvPr name="Freeform 8" id="8"/>
              <p:cNvSpPr/>
              <p:nvPr/>
            </p:nvSpPr>
            <p:spPr>
              <a:xfrm flipH="false" flipV="false" rot="0">
                <a:off x="0" y="0"/>
                <a:ext cx="1254321" cy="25086"/>
              </a:xfrm>
              <a:custGeom>
                <a:avLst/>
                <a:gdLst/>
                <a:ahLst/>
                <a:cxnLst/>
                <a:rect r="r" b="b" t="t" l="l"/>
                <a:pathLst>
                  <a:path h="25086" w="1254321">
                    <a:moveTo>
                      <a:pt x="0" y="0"/>
                    </a:moveTo>
                    <a:lnTo>
                      <a:pt x="1254321" y="0"/>
                    </a:lnTo>
                    <a:lnTo>
                      <a:pt x="1254321" y="25086"/>
                    </a:lnTo>
                    <a:lnTo>
                      <a:pt x="0" y="25086"/>
                    </a:lnTo>
                    <a:close/>
                  </a:path>
                </a:pathLst>
              </a:custGeom>
              <a:solidFill>
                <a:srgbClr val="6FB9DA"/>
              </a:solidFill>
            </p:spPr>
          </p:sp>
          <p:sp>
            <p:nvSpPr>
              <p:cNvPr name="TextBox 9" id="9"/>
              <p:cNvSpPr txBox="true"/>
              <p:nvPr/>
            </p:nvSpPr>
            <p:spPr>
              <a:xfrm>
                <a:off x="0" y="-38100"/>
                <a:ext cx="1254321" cy="63186"/>
              </a:xfrm>
              <a:prstGeom prst="rect">
                <a:avLst/>
              </a:prstGeom>
            </p:spPr>
            <p:txBody>
              <a:bodyPr anchor="ctr" rtlCol="false" tIns="50800" lIns="50800" bIns="50800" rIns="50800"/>
              <a:lstStyle/>
              <a:p>
                <a:pPr algn="ctr">
                  <a:lnSpc>
                    <a:spcPts val="2659"/>
                  </a:lnSpc>
                </a:pPr>
              </a:p>
            </p:txBody>
          </p:sp>
        </p:grpSp>
        <p:grpSp>
          <p:nvGrpSpPr>
            <p:cNvPr name="Group 10" id="10"/>
            <p:cNvGrpSpPr/>
            <p:nvPr/>
          </p:nvGrpSpPr>
          <p:grpSpPr>
            <a:xfrm rot="0">
              <a:off x="12700000" y="0"/>
              <a:ext cx="6350000" cy="127000"/>
              <a:chOff x="0" y="0"/>
              <a:chExt cx="1254321" cy="25086"/>
            </a:xfrm>
          </p:grpSpPr>
          <p:sp>
            <p:nvSpPr>
              <p:cNvPr name="Freeform 11" id="11"/>
              <p:cNvSpPr/>
              <p:nvPr/>
            </p:nvSpPr>
            <p:spPr>
              <a:xfrm flipH="false" flipV="false" rot="0">
                <a:off x="0" y="0"/>
                <a:ext cx="1254321" cy="25086"/>
              </a:xfrm>
              <a:custGeom>
                <a:avLst/>
                <a:gdLst/>
                <a:ahLst/>
                <a:cxnLst/>
                <a:rect r="r" b="b" t="t" l="l"/>
                <a:pathLst>
                  <a:path h="25086" w="1254321">
                    <a:moveTo>
                      <a:pt x="0" y="0"/>
                    </a:moveTo>
                    <a:lnTo>
                      <a:pt x="1254321" y="0"/>
                    </a:lnTo>
                    <a:lnTo>
                      <a:pt x="1254321" y="25086"/>
                    </a:lnTo>
                    <a:lnTo>
                      <a:pt x="0" y="25086"/>
                    </a:lnTo>
                    <a:close/>
                  </a:path>
                </a:pathLst>
              </a:custGeom>
              <a:solidFill>
                <a:srgbClr val="FC0404"/>
              </a:solidFill>
            </p:spPr>
          </p:sp>
          <p:sp>
            <p:nvSpPr>
              <p:cNvPr name="TextBox 12" id="12"/>
              <p:cNvSpPr txBox="true"/>
              <p:nvPr/>
            </p:nvSpPr>
            <p:spPr>
              <a:xfrm>
                <a:off x="0" y="-38100"/>
                <a:ext cx="1254321" cy="63186"/>
              </a:xfrm>
              <a:prstGeom prst="rect">
                <a:avLst/>
              </a:prstGeom>
            </p:spPr>
            <p:txBody>
              <a:bodyPr anchor="ctr" rtlCol="false" tIns="50800" lIns="50800" bIns="50800" rIns="50800"/>
              <a:lstStyle/>
              <a:p>
                <a:pPr algn="ctr">
                  <a:lnSpc>
                    <a:spcPts val="2659"/>
                  </a:lnSpc>
                </a:pPr>
              </a:p>
            </p:txBody>
          </p:sp>
        </p:grpSp>
      </p:grpSp>
      <p:grpSp>
        <p:nvGrpSpPr>
          <p:cNvPr name="Group 13" id="13"/>
          <p:cNvGrpSpPr/>
          <p:nvPr/>
        </p:nvGrpSpPr>
        <p:grpSpPr>
          <a:xfrm rot="0">
            <a:off x="4000500" y="9563100"/>
            <a:ext cx="14287500" cy="95250"/>
            <a:chOff x="0" y="0"/>
            <a:chExt cx="19050000" cy="127000"/>
          </a:xfrm>
        </p:grpSpPr>
        <p:grpSp>
          <p:nvGrpSpPr>
            <p:cNvPr name="Group 14" id="14"/>
            <p:cNvGrpSpPr/>
            <p:nvPr/>
          </p:nvGrpSpPr>
          <p:grpSpPr>
            <a:xfrm rot="0">
              <a:off x="0" y="0"/>
              <a:ext cx="6350000" cy="127000"/>
              <a:chOff x="0" y="0"/>
              <a:chExt cx="1254321" cy="25086"/>
            </a:xfrm>
          </p:grpSpPr>
          <p:sp>
            <p:nvSpPr>
              <p:cNvPr name="Freeform 15" id="15"/>
              <p:cNvSpPr/>
              <p:nvPr/>
            </p:nvSpPr>
            <p:spPr>
              <a:xfrm flipH="false" flipV="false" rot="0">
                <a:off x="0" y="0"/>
                <a:ext cx="1254321" cy="25086"/>
              </a:xfrm>
              <a:custGeom>
                <a:avLst/>
                <a:gdLst/>
                <a:ahLst/>
                <a:cxnLst/>
                <a:rect r="r" b="b" t="t" l="l"/>
                <a:pathLst>
                  <a:path h="25086" w="1254321">
                    <a:moveTo>
                      <a:pt x="0" y="0"/>
                    </a:moveTo>
                    <a:lnTo>
                      <a:pt x="1254321" y="0"/>
                    </a:lnTo>
                    <a:lnTo>
                      <a:pt x="1254321" y="25086"/>
                    </a:lnTo>
                    <a:lnTo>
                      <a:pt x="0" y="25086"/>
                    </a:lnTo>
                    <a:close/>
                  </a:path>
                </a:pathLst>
              </a:custGeom>
              <a:solidFill>
                <a:srgbClr val="F5B72C"/>
              </a:solidFill>
            </p:spPr>
          </p:sp>
          <p:sp>
            <p:nvSpPr>
              <p:cNvPr name="TextBox 16" id="16"/>
              <p:cNvSpPr txBox="true"/>
              <p:nvPr/>
            </p:nvSpPr>
            <p:spPr>
              <a:xfrm>
                <a:off x="0" y="-38100"/>
                <a:ext cx="1254321" cy="63186"/>
              </a:xfrm>
              <a:prstGeom prst="rect">
                <a:avLst/>
              </a:prstGeom>
            </p:spPr>
            <p:txBody>
              <a:bodyPr anchor="ctr" rtlCol="false" tIns="50800" lIns="50800" bIns="50800" rIns="50800"/>
              <a:lstStyle/>
              <a:p>
                <a:pPr algn="ctr">
                  <a:lnSpc>
                    <a:spcPts val="2659"/>
                  </a:lnSpc>
                </a:pPr>
              </a:p>
            </p:txBody>
          </p:sp>
        </p:grpSp>
        <p:grpSp>
          <p:nvGrpSpPr>
            <p:cNvPr name="Group 17" id="17"/>
            <p:cNvGrpSpPr/>
            <p:nvPr/>
          </p:nvGrpSpPr>
          <p:grpSpPr>
            <a:xfrm rot="0">
              <a:off x="6350000" y="0"/>
              <a:ext cx="6350000" cy="127000"/>
              <a:chOff x="0" y="0"/>
              <a:chExt cx="1254321" cy="25086"/>
            </a:xfrm>
          </p:grpSpPr>
          <p:sp>
            <p:nvSpPr>
              <p:cNvPr name="Freeform 18" id="18"/>
              <p:cNvSpPr/>
              <p:nvPr/>
            </p:nvSpPr>
            <p:spPr>
              <a:xfrm flipH="false" flipV="false" rot="0">
                <a:off x="0" y="0"/>
                <a:ext cx="1254321" cy="25086"/>
              </a:xfrm>
              <a:custGeom>
                <a:avLst/>
                <a:gdLst/>
                <a:ahLst/>
                <a:cxnLst/>
                <a:rect r="r" b="b" t="t" l="l"/>
                <a:pathLst>
                  <a:path h="25086" w="1254321">
                    <a:moveTo>
                      <a:pt x="0" y="0"/>
                    </a:moveTo>
                    <a:lnTo>
                      <a:pt x="1254321" y="0"/>
                    </a:lnTo>
                    <a:lnTo>
                      <a:pt x="1254321" y="25086"/>
                    </a:lnTo>
                    <a:lnTo>
                      <a:pt x="0" y="25086"/>
                    </a:lnTo>
                    <a:close/>
                  </a:path>
                </a:pathLst>
              </a:custGeom>
              <a:solidFill>
                <a:srgbClr val="6FB9DA"/>
              </a:solidFill>
            </p:spPr>
          </p:sp>
          <p:sp>
            <p:nvSpPr>
              <p:cNvPr name="TextBox 19" id="19"/>
              <p:cNvSpPr txBox="true"/>
              <p:nvPr/>
            </p:nvSpPr>
            <p:spPr>
              <a:xfrm>
                <a:off x="0" y="-38100"/>
                <a:ext cx="1254321" cy="63186"/>
              </a:xfrm>
              <a:prstGeom prst="rect">
                <a:avLst/>
              </a:prstGeom>
            </p:spPr>
            <p:txBody>
              <a:bodyPr anchor="ctr" rtlCol="false" tIns="50800" lIns="50800" bIns="50800" rIns="50800"/>
              <a:lstStyle/>
              <a:p>
                <a:pPr algn="ctr">
                  <a:lnSpc>
                    <a:spcPts val="2659"/>
                  </a:lnSpc>
                </a:pPr>
              </a:p>
            </p:txBody>
          </p:sp>
        </p:grpSp>
        <p:grpSp>
          <p:nvGrpSpPr>
            <p:cNvPr name="Group 20" id="20"/>
            <p:cNvGrpSpPr/>
            <p:nvPr/>
          </p:nvGrpSpPr>
          <p:grpSpPr>
            <a:xfrm rot="0">
              <a:off x="12700000" y="0"/>
              <a:ext cx="6350000" cy="127000"/>
              <a:chOff x="0" y="0"/>
              <a:chExt cx="1254321" cy="25086"/>
            </a:xfrm>
          </p:grpSpPr>
          <p:sp>
            <p:nvSpPr>
              <p:cNvPr name="Freeform 21" id="21"/>
              <p:cNvSpPr/>
              <p:nvPr/>
            </p:nvSpPr>
            <p:spPr>
              <a:xfrm flipH="false" flipV="false" rot="0">
                <a:off x="0" y="0"/>
                <a:ext cx="1254321" cy="25086"/>
              </a:xfrm>
              <a:custGeom>
                <a:avLst/>
                <a:gdLst/>
                <a:ahLst/>
                <a:cxnLst/>
                <a:rect r="r" b="b" t="t" l="l"/>
                <a:pathLst>
                  <a:path h="25086" w="1254321">
                    <a:moveTo>
                      <a:pt x="0" y="0"/>
                    </a:moveTo>
                    <a:lnTo>
                      <a:pt x="1254321" y="0"/>
                    </a:lnTo>
                    <a:lnTo>
                      <a:pt x="1254321" y="25086"/>
                    </a:lnTo>
                    <a:lnTo>
                      <a:pt x="0" y="25086"/>
                    </a:lnTo>
                    <a:close/>
                  </a:path>
                </a:pathLst>
              </a:custGeom>
              <a:solidFill>
                <a:srgbClr val="FC0404"/>
              </a:solidFill>
            </p:spPr>
          </p:sp>
          <p:sp>
            <p:nvSpPr>
              <p:cNvPr name="TextBox 22" id="22"/>
              <p:cNvSpPr txBox="true"/>
              <p:nvPr/>
            </p:nvSpPr>
            <p:spPr>
              <a:xfrm>
                <a:off x="0" y="-38100"/>
                <a:ext cx="1254321" cy="63186"/>
              </a:xfrm>
              <a:prstGeom prst="rect">
                <a:avLst/>
              </a:prstGeom>
            </p:spPr>
            <p:txBody>
              <a:bodyPr anchor="ctr" rtlCol="false" tIns="50800" lIns="50800" bIns="50800" rIns="50800"/>
              <a:lstStyle/>
              <a:p>
                <a:pPr algn="ctr">
                  <a:lnSpc>
                    <a:spcPts val="2659"/>
                  </a:lnSpc>
                </a:pPr>
              </a:p>
            </p:txBody>
          </p:sp>
        </p:grpSp>
      </p:grpSp>
      <p:sp>
        <p:nvSpPr>
          <p:cNvPr name="Freeform 23" id="23"/>
          <p:cNvSpPr/>
          <p:nvPr/>
        </p:nvSpPr>
        <p:spPr>
          <a:xfrm flipH="false" flipV="false" rot="0">
            <a:off x="5886448" y="4394200"/>
            <a:ext cx="6515104" cy="1713608"/>
          </a:xfrm>
          <a:custGeom>
            <a:avLst/>
            <a:gdLst/>
            <a:ahLst/>
            <a:cxnLst/>
            <a:rect r="r" b="b" t="t" l="l"/>
            <a:pathLst>
              <a:path h="1713608" w="6515104">
                <a:moveTo>
                  <a:pt x="0" y="0"/>
                </a:moveTo>
                <a:lnTo>
                  <a:pt x="6515104" y="0"/>
                </a:lnTo>
                <a:lnTo>
                  <a:pt x="6515104" y="1713608"/>
                </a:lnTo>
                <a:lnTo>
                  <a:pt x="0" y="1713608"/>
                </a:lnTo>
                <a:lnTo>
                  <a:pt x="0" y="0"/>
                </a:lnTo>
                <a:close/>
              </a:path>
            </a:pathLst>
          </a:custGeom>
          <a:blipFill>
            <a:blip r:embed="rId3"/>
            <a:stretch>
              <a:fillRect l="0" t="0" r="0" b="0"/>
            </a:stretch>
          </a:blipFill>
        </p:spPr>
      </p:sp>
      <p:sp>
        <p:nvSpPr>
          <p:cNvPr name="TextBox 24" id="24"/>
          <p:cNvSpPr txBox="true"/>
          <p:nvPr/>
        </p:nvSpPr>
        <p:spPr>
          <a:xfrm rot="0">
            <a:off x="14287500" y="9705841"/>
            <a:ext cx="3810476" cy="469900"/>
          </a:xfrm>
          <a:prstGeom prst="rect">
            <a:avLst/>
          </a:prstGeom>
        </p:spPr>
        <p:txBody>
          <a:bodyPr anchor="t" rtlCol="false" tIns="0" lIns="0" bIns="0" rIns="0">
            <a:spAutoFit/>
          </a:bodyPr>
          <a:lstStyle/>
          <a:p>
            <a:pPr algn="l">
              <a:lnSpc>
                <a:spcPts val="3499"/>
              </a:lnSpc>
              <a:spcBef>
                <a:spcPct val="0"/>
              </a:spcBef>
            </a:pPr>
            <a:r>
              <a:rPr lang="en-US" b="true" sz="2499">
                <a:solidFill>
                  <a:srgbClr val="000000"/>
                </a:solidFill>
                <a:latin typeface="Arial MT Pro Bold"/>
                <a:ea typeface="Arial MT Pro Bold"/>
                <a:cs typeface="Arial MT Pro Bold"/>
                <a:sym typeface="Arial MT Pro Bold"/>
              </a:rPr>
              <a:t>BITS</a:t>
            </a:r>
            <a:r>
              <a:rPr lang="en-US" sz="2499">
                <a:solidFill>
                  <a:srgbClr val="000000"/>
                </a:solidFill>
                <a:latin typeface="Arial MT Pro"/>
                <a:ea typeface="Arial MT Pro"/>
                <a:cs typeface="Arial MT Pro"/>
                <a:sym typeface="Arial MT Pro"/>
              </a:rPr>
              <a:t> Pilani, Pilani Campus</a:t>
            </a:r>
          </a:p>
        </p:txBody>
      </p:sp>
      <p:sp>
        <p:nvSpPr>
          <p:cNvPr name="TextBox 25" id="25"/>
          <p:cNvSpPr txBox="true"/>
          <p:nvPr/>
        </p:nvSpPr>
        <p:spPr>
          <a:xfrm rot="0">
            <a:off x="1028700" y="1179004"/>
            <a:ext cx="1411010" cy="958850"/>
          </a:xfrm>
          <a:prstGeom prst="rect">
            <a:avLst/>
          </a:prstGeom>
        </p:spPr>
        <p:txBody>
          <a:bodyPr anchor="t" rtlCol="false" tIns="0" lIns="0" bIns="0" rIns="0">
            <a:spAutoFit/>
          </a:bodyPr>
          <a:lstStyle/>
          <a:p>
            <a:pPr algn="l">
              <a:lnSpc>
                <a:spcPts val="7000"/>
              </a:lnSpc>
              <a:spcBef>
                <a:spcPct val="0"/>
              </a:spcBef>
            </a:pPr>
            <a:r>
              <a:rPr lang="en-US" b="true" sz="5000">
                <a:solidFill>
                  <a:srgbClr val="000000"/>
                </a:solidFill>
                <a:latin typeface="Arial MT Pro Bold"/>
                <a:ea typeface="Arial MT Pro Bold"/>
                <a:cs typeface="Arial MT Pro Bold"/>
                <a:sym typeface="Arial MT Pro Bold"/>
              </a:rPr>
              <a:t>MDP</a:t>
            </a:r>
          </a:p>
        </p:txBody>
      </p:sp>
      <p:sp>
        <p:nvSpPr>
          <p:cNvPr name="TextBox 26" id="26"/>
          <p:cNvSpPr txBox="true"/>
          <p:nvPr/>
        </p:nvSpPr>
        <p:spPr>
          <a:xfrm rot="0">
            <a:off x="426993" y="2639712"/>
            <a:ext cx="17434013" cy="1476375"/>
          </a:xfrm>
          <a:prstGeom prst="rect">
            <a:avLst/>
          </a:prstGeom>
        </p:spPr>
        <p:txBody>
          <a:bodyPr anchor="t" rtlCol="false" tIns="0" lIns="0" bIns="0" rIns="0">
            <a:spAutoFit/>
          </a:bodyPr>
          <a:lstStyle/>
          <a:p>
            <a:pPr algn="just">
              <a:lnSpc>
                <a:spcPts val="3915"/>
              </a:lnSpc>
            </a:pPr>
            <a:r>
              <a:rPr lang="en-US" sz="2700">
                <a:solidFill>
                  <a:srgbClr val="000000"/>
                </a:solidFill>
                <a:latin typeface="Public Sans"/>
                <a:ea typeface="Public Sans"/>
                <a:cs typeface="Public Sans"/>
                <a:sym typeface="Public Sans"/>
              </a:rPr>
              <a:t>5. </a:t>
            </a:r>
            <a:r>
              <a:rPr lang="en-US" b="true" sz="2700">
                <a:solidFill>
                  <a:srgbClr val="000000"/>
                </a:solidFill>
                <a:latin typeface="Public Sans Bold"/>
                <a:ea typeface="Public Sans Bold"/>
                <a:cs typeface="Public Sans Bold"/>
                <a:sym typeface="Public Sans Bold"/>
              </a:rPr>
              <a:t>Policy:</a:t>
            </a:r>
            <a:r>
              <a:rPr lang="en-US" sz="2700">
                <a:solidFill>
                  <a:srgbClr val="000000"/>
                </a:solidFill>
                <a:latin typeface="Public Sans"/>
                <a:ea typeface="Public Sans"/>
                <a:cs typeface="Public Sans"/>
                <a:sym typeface="Public Sans"/>
              </a:rPr>
              <a:t> The policy is the neural network that guides the decision-making. It provides a probability distribution over the possible LLM actions based on the current state. The mathematical formula for choosing action</a:t>
            </a:r>
            <a:r>
              <a:rPr lang="en-US" sz="2700" i="true">
                <a:solidFill>
                  <a:srgbClr val="000000"/>
                </a:solidFill>
                <a:latin typeface="Public Sans Italics"/>
                <a:ea typeface="Public Sans Italics"/>
                <a:cs typeface="Public Sans Italics"/>
                <a:sym typeface="Public Sans Italics"/>
              </a:rPr>
              <a:t> i</a:t>
            </a:r>
            <a:r>
              <a:rPr lang="en-US" sz="2700">
                <a:solidFill>
                  <a:srgbClr val="000000"/>
                </a:solidFill>
                <a:latin typeface="Public Sans"/>
                <a:ea typeface="Public Sans"/>
                <a:cs typeface="Public Sans"/>
                <a:sym typeface="Public Sans"/>
              </a:rPr>
              <a:t> at time </a:t>
            </a:r>
            <a:r>
              <a:rPr lang="en-US" sz="2700" i="true">
                <a:solidFill>
                  <a:srgbClr val="000000"/>
                </a:solidFill>
                <a:latin typeface="Public Sans Italics"/>
                <a:ea typeface="Public Sans Italics"/>
                <a:cs typeface="Public Sans Italics"/>
                <a:sym typeface="Public Sans Italics"/>
              </a:rPr>
              <a:t>t</a:t>
            </a:r>
            <a:r>
              <a:rPr lang="en-US" sz="2700">
                <a:solidFill>
                  <a:srgbClr val="000000"/>
                </a:solidFill>
                <a:latin typeface="Public Sans"/>
                <a:ea typeface="Public Sans"/>
                <a:cs typeface="Public Sans"/>
                <a:sym typeface="Public Sans"/>
              </a:rPr>
              <a:t> is given by:</a:t>
            </a:r>
          </a:p>
        </p:txBody>
      </p:sp>
      <p:sp>
        <p:nvSpPr>
          <p:cNvPr name="TextBox 27" id="27"/>
          <p:cNvSpPr txBox="true"/>
          <p:nvPr/>
        </p:nvSpPr>
        <p:spPr>
          <a:xfrm rot="0">
            <a:off x="426993" y="6461248"/>
            <a:ext cx="17434013" cy="485775"/>
          </a:xfrm>
          <a:prstGeom prst="rect">
            <a:avLst/>
          </a:prstGeom>
        </p:spPr>
        <p:txBody>
          <a:bodyPr anchor="t" rtlCol="false" tIns="0" lIns="0" bIns="0" rIns="0">
            <a:spAutoFit/>
          </a:bodyPr>
          <a:lstStyle/>
          <a:p>
            <a:pPr algn="just">
              <a:lnSpc>
                <a:spcPts val="3915"/>
              </a:lnSpc>
            </a:pPr>
            <a:r>
              <a:rPr lang="en-US" sz="2700">
                <a:solidFill>
                  <a:srgbClr val="000000"/>
                </a:solidFill>
                <a:latin typeface="Public Sans"/>
                <a:ea typeface="Public Sans"/>
                <a:cs typeface="Public Sans"/>
                <a:sym typeface="Public Sans"/>
              </a:rPr>
              <a:t>This f</a:t>
            </a:r>
            <a:r>
              <a:rPr lang="en-US" sz="2700">
                <a:solidFill>
                  <a:srgbClr val="000000"/>
                </a:solidFill>
                <a:latin typeface="Public Sans"/>
                <a:ea typeface="Public Sans"/>
                <a:cs typeface="Public Sans"/>
                <a:sym typeface="Public Sans"/>
              </a:rPr>
              <a:t>o</a:t>
            </a:r>
            <a:r>
              <a:rPr lang="en-US" sz="2700">
                <a:solidFill>
                  <a:srgbClr val="000000"/>
                </a:solidFill>
                <a:latin typeface="Public Sans"/>
                <a:ea typeface="Public Sans"/>
                <a:cs typeface="Public Sans"/>
                <a:sym typeface="Public Sans"/>
              </a:rPr>
              <a:t>rmu</a:t>
            </a:r>
            <a:r>
              <a:rPr lang="en-US" sz="2700">
                <a:solidFill>
                  <a:srgbClr val="000000"/>
                </a:solidFill>
                <a:latin typeface="Public Sans"/>
                <a:ea typeface="Public Sans"/>
                <a:cs typeface="Public Sans"/>
                <a:sym typeface="Public Sans"/>
              </a:rPr>
              <a:t>l</a:t>
            </a:r>
            <a:r>
              <a:rPr lang="en-US" sz="2700">
                <a:solidFill>
                  <a:srgbClr val="000000"/>
                </a:solidFill>
                <a:latin typeface="Public Sans"/>
                <a:ea typeface="Public Sans"/>
                <a:cs typeface="Public Sans"/>
                <a:sym typeface="Public Sans"/>
              </a:rPr>
              <a:t>a </a:t>
            </a:r>
            <a:r>
              <a:rPr lang="en-US" sz="2700">
                <a:solidFill>
                  <a:srgbClr val="000000"/>
                </a:solidFill>
                <a:latin typeface="Public Sans"/>
                <a:ea typeface="Public Sans"/>
                <a:cs typeface="Public Sans"/>
                <a:sym typeface="Public Sans"/>
              </a:rPr>
              <a:t>c</a:t>
            </a:r>
            <a:r>
              <a:rPr lang="en-US" sz="2700">
                <a:solidFill>
                  <a:srgbClr val="000000"/>
                </a:solidFill>
                <a:latin typeface="Public Sans"/>
                <a:ea typeface="Public Sans"/>
                <a:cs typeface="Public Sans"/>
                <a:sym typeface="Public Sans"/>
              </a:rPr>
              <a:t>alculates the probability of selecting a specific expert relative to all other available exper</a:t>
            </a:r>
            <a:r>
              <a:rPr lang="en-US" sz="2700">
                <a:solidFill>
                  <a:srgbClr val="000000"/>
                </a:solidFill>
                <a:latin typeface="Public Sans"/>
                <a:ea typeface="Public Sans"/>
                <a:cs typeface="Public Sans"/>
                <a:sym typeface="Public Sans"/>
              </a:rPr>
              <a:t>t</a:t>
            </a:r>
            <a:r>
              <a:rPr lang="en-US" sz="2700">
                <a:solidFill>
                  <a:srgbClr val="000000"/>
                </a:solidFill>
                <a:latin typeface="Public Sans"/>
                <a:ea typeface="Public Sans"/>
                <a:cs typeface="Public Sans"/>
                <a:sym typeface="Public Sans"/>
              </a:rPr>
              <a:t>s (</a:t>
            </a:r>
            <a:r>
              <a:rPr lang="en-US" sz="2700" i="true">
                <a:solidFill>
                  <a:srgbClr val="000000"/>
                </a:solidFill>
                <a:latin typeface="Public Sans Italics"/>
                <a:ea typeface="Public Sans Italics"/>
                <a:cs typeface="Public Sans Italics"/>
                <a:sym typeface="Public Sans Italics"/>
              </a:rPr>
              <a:t>N</a:t>
            </a:r>
            <a:r>
              <a:rPr lang="en-US" sz="2700">
                <a:solidFill>
                  <a:srgbClr val="000000"/>
                </a:solidFill>
                <a:latin typeface="Public Sans"/>
                <a:ea typeface="Public Sans"/>
                <a:cs typeface="Public Sans"/>
                <a:sym typeface="Public Sans"/>
              </a:rPr>
              <a:t>). </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1723160" y="0"/>
            <a:ext cx="5974212" cy="1379029"/>
          </a:xfrm>
          <a:custGeom>
            <a:avLst/>
            <a:gdLst/>
            <a:ahLst/>
            <a:cxnLst/>
            <a:rect r="r" b="b" t="t" l="l"/>
            <a:pathLst>
              <a:path h="1379029" w="5974212">
                <a:moveTo>
                  <a:pt x="0" y="0"/>
                </a:moveTo>
                <a:lnTo>
                  <a:pt x="5974212" y="0"/>
                </a:lnTo>
                <a:lnTo>
                  <a:pt x="5974212" y="1379029"/>
                </a:lnTo>
                <a:lnTo>
                  <a:pt x="0" y="1379029"/>
                </a:lnTo>
                <a:lnTo>
                  <a:pt x="0" y="0"/>
                </a:lnTo>
                <a:close/>
              </a:path>
            </a:pathLst>
          </a:custGeom>
          <a:blipFill>
            <a:blip r:embed="rId2"/>
            <a:stretch>
              <a:fillRect l="0" t="-4600" r="0" b="-2240"/>
            </a:stretch>
          </a:blipFill>
        </p:spPr>
      </p:sp>
      <p:grpSp>
        <p:nvGrpSpPr>
          <p:cNvPr name="Group 3" id="3"/>
          <p:cNvGrpSpPr/>
          <p:nvPr/>
        </p:nvGrpSpPr>
        <p:grpSpPr>
          <a:xfrm rot="0">
            <a:off x="0" y="2342548"/>
            <a:ext cx="14287500" cy="95250"/>
            <a:chOff x="0" y="0"/>
            <a:chExt cx="19050000" cy="127000"/>
          </a:xfrm>
        </p:grpSpPr>
        <p:grpSp>
          <p:nvGrpSpPr>
            <p:cNvPr name="Group 4" id="4"/>
            <p:cNvGrpSpPr/>
            <p:nvPr/>
          </p:nvGrpSpPr>
          <p:grpSpPr>
            <a:xfrm rot="0">
              <a:off x="0" y="0"/>
              <a:ext cx="6350000" cy="127000"/>
              <a:chOff x="0" y="0"/>
              <a:chExt cx="1254321" cy="25086"/>
            </a:xfrm>
          </p:grpSpPr>
          <p:sp>
            <p:nvSpPr>
              <p:cNvPr name="Freeform 5" id="5"/>
              <p:cNvSpPr/>
              <p:nvPr/>
            </p:nvSpPr>
            <p:spPr>
              <a:xfrm flipH="false" flipV="false" rot="0">
                <a:off x="0" y="0"/>
                <a:ext cx="1254321" cy="25086"/>
              </a:xfrm>
              <a:custGeom>
                <a:avLst/>
                <a:gdLst/>
                <a:ahLst/>
                <a:cxnLst/>
                <a:rect r="r" b="b" t="t" l="l"/>
                <a:pathLst>
                  <a:path h="25086" w="1254321">
                    <a:moveTo>
                      <a:pt x="0" y="0"/>
                    </a:moveTo>
                    <a:lnTo>
                      <a:pt x="1254321" y="0"/>
                    </a:lnTo>
                    <a:lnTo>
                      <a:pt x="1254321" y="25086"/>
                    </a:lnTo>
                    <a:lnTo>
                      <a:pt x="0" y="25086"/>
                    </a:lnTo>
                    <a:close/>
                  </a:path>
                </a:pathLst>
              </a:custGeom>
              <a:solidFill>
                <a:srgbClr val="F5B72C"/>
              </a:solidFill>
            </p:spPr>
          </p:sp>
          <p:sp>
            <p:nvSpPr>
              <p:cNvPr name="TextBox 6" id="6"/>
              <p:cNvSpPr txBox="true"/>
              <p:nvPr/>
            </p:nvSpPr>
            <p:spPr>
              <a:xfrm>
                <a:off x="0" y="-38100"/>
                <a:ext cx="1254321" cy="63186"/>
              </a:xfrm>
              <a:prstGeom prst="rect">
                <a:avLst/>
              </a:prstGeom>
            </p:spPr>
            <p:txBody>
              <a:bodyPr anchor="ctr" rtlCol="false" tIns="50800" lIns="50800" bIns="50800" rIns="50800"/>
              <a:lstStyle/>
              <a:p>
                <a:pPr algn="ctr">
                  <a:lnSpc>
                    <a:spcPts val="2659"/>
                  </a:lnSpc>
                </a:pPr>
              </a:p>
            </p:txBody>
          </p:sp>
        </p:grpSp>
        <p:grpSp>
          <p:nvGrpSpPr>
            <p:cNvPr name="Group 7" id="7"/>
            <p:cNvGrpSpPr/>
            <p:nvPr/>
          </p:nvGrpSpPr>
          <p:grpSpPr>
            <a:xfrm rot="0">
              <a:off x="6350000" y="0"/>
              <a:ext cx="6350000" cy="127000"/>
              <a:chOff x="0" y="0"/>
              <a:chExt cx="1254321" cy="25086"/>
            </a:xfrm>
          </p:grpSpPr>
          <p:sp>
            <p:nvSpPr>
              <p:cNvPr name="Freeform 8" id="8"/>
              <p:cNvSpPr/>
              <p:nvPr/>
            </p:nvSpPr>
            <p:spPr>
              <a:xfrm flipH="false" flipV="false" rot="0">
                <a:off x="0" y="0"/>
                <a:ext cx="1254321" cy="25086"/>
              </a:xfrm>
              <a:custGeom>
                <a:avLst/>
                <a:gdLst/>
                <a:ahLst/>
                <a:cxnLst/>
                <a:rect r="r" b="b" t="t" l="l"/>
                <a:pathLst>
                  <a:path h="25086" w="1254321">
                    <a:moveTo>
                      <a:pt x="0" y="0"/>
                    </a:moveTo>
                    <a:lnTo>
                      <a:pt x="1254321" y="0"/>
                    </a:lnTo>
                    <a:lnTo>
                      <a:pt x="1254321" y="25086"/>
                    </a:lnTo>
                    <a:lnTo>
                      <a:pt x="0" y="25086"/>
                    </a:lnTo>
                    <a:close/>
                  </a:path>
                </a:pathLst>
              </a:custGeom>
              <a:solidFill>
                <a:srgbClr val="6FB9DA"/>
              </a:solidFill>
            </p:spPr>
          </p:sp>
          <p:sp>
            <p:nvSpPr>
              <p:cNvPr name="TextBox 9" id="9"/>
              <p:cNvSpPr txBox="true"/>
              <p:nvPr/>
            </p:nvSpPr>
            <p:spPr>
              <a:xfrm>
                <a:off x="0" y="-38100"/>
                <a:ext cx="1254321" cy="63186"/>
              </a:xfrm>
              <a:prstGeom prst="rect">
                <a:avLst/>
              </a:prstGeom>
            </p:spPr>
            <p:txBody>
              <a:bodyPr anchor="ctr" rtlCol="false" tIns="50800" lIns="50800" bIns="50800" rIns="50800"/>
              <a:lstStyle/>
              <a:p>
                <a:pPr algn="ctr">
                  <a:lnSpc>
                    <a:spcPts val="2659"/>
                  </a:lnSpc>
                </a:pPr>
              </a:p>
            </p:txBody>
          </p:sp>
        </p:grpSp>
        <p:grpSp>
          <p:nvGrpSpPr>
            <p:cNvPr name="Group 10" id="10"/>
            <p:cNvGrpSpPr/>
            <p:nvPr/>
          </p:nvGrpSpPr>
          <p:grpSpPr>
            <a:xfrm rot="0">
              <a:off x="12700000" y="0"/>
              <a:ext cx="6350000" cy="127000"/>
              <a:chOff x="0" y="0"/>
              <a:chExt cx="1254321" cy="25086"/>
            </a:xfrm>
          </p:grpSpPr>
          <p:sp>
            <p:nvSpPr>
              <p:cNvPr name="Freeform 11" id="11"/>
              <p:cNvSpPr/>
              <p:nvPr/>
            </p:nvSpPr>
            <p:spPr>
              <a:xfrm flipH="false" flipV="false" rot="0">
                <a:off x="0" y="0"/>
                <a:ext cx="1254321" cy="25086"/>
              </a:xfrm>
              <a:custGeom>
                <a:avLst/>
                <a:gdLst/>
                <a:ahLst/>
                <a:cxnLst/>
                <a:rect r="r" b="b" t="t" l="l"/>
                <a:pathLst>
                  <a:path h="25086" w="1254321">
                    <a:moveTo>
                      <a:pt x="0" y="0"/>
                    </a:moveTo>
                    <a:lnTo>
                      <a:pt x="1254321" y="0"/>
                    </a:lnTo>
                    <a:lnTo>
                      <a:pt x="1254321" y="25086"/>
                    </a:lnTo>
                    <a:lnTo>
                      <a:pt x="0" y="25086"/>
                    </a:lnTo>
                    <a:close/>
                  </a:path>
                </a:pathLst>
              </a:custGeom>
              <a:solidFill>
                <a:srgbClr val="FC0404"/>
              </a:solidFill>
            </p:spPr>
          </p:sp>
          <p:sp>
            <p:nvSpPr>
              <p:cNvPr name="TextBox 12" id="12"/>
              <p:cNvSpPr txBox="true"/>
              <p:nvPr/>
            </p:nvSpPr>
            <p:spPr>
              <a:xfrm>
                <a:off x="0" y="-38100"/>
                <a:ext cx="1254321" cy="63186"/>
              </a:xfrm>
              <a:prstGeom prst="rect">
                <a:avLst/>
              </a:prstGeom>
            </p:spPr>
            <p:txBody>
              <a:bodyPr anchor="ctr" rtlCol="false" tIns="50800" lIns="50800" bIns="50800" rIns="50800"/>
              <a:lstStyle/>
              <a:p>
                <a:pPr algn="ctr">
                  <a:lnSpc>
                    <a:spcPts val="2659"/>
                  </a:lnSpc>
                </a:pPr>
              </a:p>
            </p:txBody>
          </p:sp>
        </p:grpSp>
      </p:grpSp>
      <p:grpSp>
        <p:nvGrpSpPr>
          <p:cNvPr name="Group 13" id="13"/>
          <p:cNvGrpSpPr/>
          <p:nvPr/>
        </p:nvGrpSpPr>
        <p:grpSpPr>
          <a:xfrm rot="0">
            <a:off x="4000500" y="9563100"/>
            <a:ext cx="14287500" cy="95250"/>
            <a:chOff x="0" y="0"/>
            <a:chExt cx="19050000" cy="127000"/>
          </a:xfrm>
        </p:grpSpPr>
        <p:grpSp>
          <p:nvGrpSpPr>
            <p:cNvPr name="Group 14" id="14"/>
            <p:cNvGrpSpPr/>
            <p:nvPr/>
          </p:nvGrpSpPr>
          <p:grpSpPr>
            <a:xfrm rot="0">
              <a:off x="0" y="0"/>
              <a:ext cx="6350000" cy="127000"/>
              <a:chOff x="0" y="0"/>
              <a:chExt cx="1254321" cy="25086"/>
            </a:xfrm>
          </p:grpSpPr>
          <p:sp>
            <p:nvSpPr>
              <p:cNvPr name="Freeform 15" id="15"/>
              <p:cNvSpPr/>
              <p:nvPr/>
            </p:nvSpPr>
            <p:spPr>
              <a:xfrm flipH="false" flipV="false" rot="0">
                <a:off x="0" y="0"/>
                <a:ext cx="1254321" cy="25086"/>
              </a:xfrm>
              <a:custGeom>
                <a:avLst/>
                <a:gdLst/>
                <a:ahLst/>
                <a:cxnLst/>
                <a:rect r="r" b="b" t="t" l="l"/>
                <a:pathLst>
                  <a:path h="25086" w="1254321">
                    <a:moveTo>
                      <a:pt x="0" y="0"/>
                    </a:moveTo>
                    <a:lnTo>
                      <a:pt x="1254321" y="0"/>
                    </a:lnTo>
                    <a:lnTo>
                      <a:pt x="1254321" y="25086"/>
                    </a:lnTo>
                    <a:lnTo>
                      <a:pt x="0" y="25086"/>
                    </a:lnTo>
                    <a:close/>
                  </a:path>
                </a:pathLst>
              </a:custGeom>
              <a:solidFill>
                <a:srgbClr val="F5B72C"/>
              </a:solidFill>
            </p:spPr>
          </p:sp>
          <p:sp>
            <p:nvSpPr>
              <p:cNvPr name="TextBox 16" id="16"/>
              <p:cNvSpPr txBox="true"/>
              <p:nvPr/>
            </p:nvSpPr>
            <p:spPr>
              <a:xfrm>
                <a:off x="0" y="-38100"/>
                <a:ext cx="1254321" cy="63186"/>
              </a:xfrm>
              <a:prstGeom prst="rect">
                <a:avLst/>
              </a:prstGeom>
            </p:spPr>
            <p:txBody>
              <a:bodyPr anchor="ctr" rtlCol="false" tIns="50800" lIns="50800" bIns="50800" rIns="50800"/>
              <a:lstStyle/>
              <a:p>
                <a:pPr algn="ctr">
                  <a:lnSpc>
                    <a:spcPts val="2659"/>
                  </a:lnSpc>
                </a:pPr>
              </a:p>
            </p:txBody>
          </p:sp>
        </p:grpSp>
        <p:grpSp>
          <p:nvGrpSpPr>
            <p:cNvPr name="Group 17" id="17"/>
            <p:cNvGrpSpPr/>
            <p:nvPr/>
          </p:nvGrpSpPr>
          <p:grpSpPr>
            <a:xfrm rot="0">
              <a:off x="6350000" y="0"/>
              <a:ext cx="6350000" cy="127000"/>
              <a:chOff x="0" y="0"/>
              <a:chExt cx="1254321" cy="25086"/>
            </a:xfrm>
          </p:grpSpPr>
          <p:sp>
            <p:nvSpPr>
              <p:cNvPr name="Freeform 18" id="18"/>
              <p:cNvSpPr/>
              <p:nvPr/>
            </p:nvSpPr>
            <p:spPr>
              <a:xfrm flipH="false" flipV="false" rot="0">
                <a:off x="0" y="0"/>
                <a:ext cx="1254321" cy="25086"/>
              </a:xfrm>
              <a:custGeom>
                <a:avLst/>
                <a:gdLst/>
                <a:ahLst/>
                <a:cxnLst/>
                <a:rect r="r" b="b" t="t" l="l"/>
                <a:pathLst>
                  <a:path h="25086" w="1254321">
                    <a:moveTo>
                      <a:pt x="0" y="0"/>
                    </a:moveTo>
                    <a:lnTo>
                      <a:pt x="1254321" y="0"/>
                    </a:lnTo>
                    <a:lnTo>
                      <a:pt x="1254321" y="25086"/>
                    </a:lnTo>
                    <a:lnTo>
                      <a:pt x="0" y="25086"/>
                    </a:lnTo>
                    <a:close/>
                  </a:path>
                </a:pathLst>
              </a:custGeom>
              <a:solidFill>
                <a:srgbClr val="6FB9DA"/>
              </a:solidFill>
            </p:spPr>
          </p:sp>
          <p:sp>
            <p:nvSpPr>
              <p:cNvPr name="TextBox 19" id="19"/>
              <p:cNvSpPr txBox="true"/>
              <p:nvPr/>
            </p:nvSpPr>
            <p:spPr>
              <a:xfrm>
                <a:off x="0" y="-38100"/>
                <a:ext cx="1254321" cy="63186"/>
              </a:xfrm>
              <a:prstGeom prst="rect">
                <a:avLst/>
              </a:prstGeom>
            </p:spPr>
            <p:txBody>
              <a:bodyPr anchor="ctr" rtlCol="false" tIns="50800" lIns="50800" bIns="50800" rIns="50800"/>
              <a:lstStyle/>
              <a:p>
                <a:pPr algn="ctr">
                  <a:lnSpc>
                    <a:spcPts val="2659"/>
                  </a:lnSpc>
                </a:pPr>
              </a:p>
            </p:txBody>
          </p:sp>
        </p:grpSp>
        <p:grpSp>
          <p:nvGrpSpPr>
            <p:cNvPr name="Group 20" id="20"/>
            <p:cNvGrpSpPr/>
            <p:nvPr/>
          </p:nvGrpSpPr>
          <p:grpSpPr>
            <a:xfrm rot="0">
              <a:off x="12700000" y="0"/>
              <a:ext cx="6350000" cy="127000"/>
              <a:chOff x="0" y="0"/>
              <a:chExt cx="1254321" cy="25086"/>
            </a:xfrm>
          </p:grpSpPr>
          <p:sp>
            <p:nvSpPr>
              <p:cNvPr name="Freeform 21" id="21"/>
              <p:cNvSpPr/>
              <p:nvPr/>
            </p:nvSpPr>
            <p:spPr>
              <a:xfrm flipH="false" flipV="false" rot="0">
                <a:off x="0" y="0"/>
                <a:ext cx="1254321" cy="25086"/>
              </a:xfrm>
              <a:custGeom>
                <a:avLst/>
                <a:gdLst/>
                <a:ahLst/>
                <a:cxnLst/>
                <a:rect r="r" b="b" t="t" l="l"/>
                <a:pathLst>
                  <a:path h="25086" w="1254321">
                    <a:moveTo>
                      <a:pt x="0" y="0"/>
                    </a:moveTo>
                    <a:lnTo>
                      <a:pt x="1254321" y="0"/>
                    </a:lnTo>
                    <a:lnTo>
                      <a:pt x="1254321" y="25086"/>
                    </a:lnTo>
                    <a:lnTo>
                      <a:pt x="0" y="25086"/>
                    </a:lnTo>
                    <a:close/>
                  </a:path>
                </a:pathLst>
              </a:custGeom>
              <a:solidFill>
                <a:srgbClr val="FC0404"/>
              </a:solidFill>
            </p:spPr>
          </p:sp>
          <p:sp>
            <p:nvSpPr>
              <p:cNvPr name="TextBox 22" id="22"/>
              <p:cNvSpPr txBox="true"/>
              <p:nvPr/>
            </p:nvSpPr>
            <p:spPr>
              <a:xfrm>
                <a:off x="0" y="-38100"/>
                <a:ext cx="1254321" cy="63186"/>
              </a:xfrm>
              <a:prstGeom prst="rect">
                <a:avLst/>
              </a:prstGeom>
            </p:spPr>
            <p:txBody>
              <a:bodyPr anchor="ctr" rtlCol="false" tIns="50800" lIns="50800" bIns="50800" rIns="50800"/>
              <a:lstStyle/>
              <a:p>
                <a:pPr algn="ctr">
                  <a:lnSpc>
                    <a:spcPts val="2659"/>
                  </a:lnSpc>
                </a:pPr>
              </a:p>
            </p:txBody>
          </p:sp>
        </p:grpSp>
      </p:grpSp>
      <p:grpSp>
        <p:nvGrpSpPr>
          <p:cNvPr name="Group 23" id="23"/>
          <p:cNvGrpSpPr/>
          <p:nvPr/>
        </p:nvGrpSpPr>
        <p:grpSpPr>
          <a:xfrm rot="0">
            <a:off x="755360" y="4263090"/>
            <a:ext cx="7108663" cy="5153006"/>
            <a:chOff x="0" y="0"/>
            <a:chExt cx="9478218" cy="6870675"/>
          </a:xfrm>
        </p:grpSpPr>
        <p:sp>
          <p:nvSpPr>
            <p:cNvPr name="Freeform 24" id="24"/>
            <p:cNvSpPr/>
            <p:nvPr/>
          </p:nvSpPr>
          <p:spPr>
            <a:xfrm flipH="false" flipV="false" rot="0">
              <a:off x="0" y="0"/>
              <a:ext cx="9478218" cy="4252584"/>
            </a:xfrm>
            <a:custGeom>
              <a:avLst/>
              <a:gdLst/>
              <a:ahLst/>
              <a:cxnLst/>
              <a:rect r="r" b="b" t="t" l="l"/>
              <a:pathLst>
                <a:path h="4252584" w="9478218">
                  <a:moveTo>
                    <a:pt x="0" y="0"/>
                  </a:moveTo>
                  <a:lnTo>
                    <a:pt x="9478218" y="0"/>
                  </a:lnTo>
                  <a:lnTo>
                    <a:pt x="9478218" y="4252584"/>
                  </a:lnTo>
                  <a:lnTo>
                    <a:pt x="0" y="4252584"/>
                  </a:lnTo>
                  <a:lnTo>
                    <a:pt x="0" y="0"/>
                  </a:lnTo>
                  <a:close/>
                </a:path>
              </a:pathLst>
            </a:custGeom>
            <a:blipFill>
              <a:blip r:embed="rId3"/>
              <a:stretch>
                <a:fillRect l="0" t="0" r="0" b="0"/>
              </a:stretch>
            </a:blipFill>
          </p:spPr>
        </p:sp>
        <p:sp>
          <p:nvSpPr>
            <p:cNvPr name="Freeform 25" id="25"/>
            <p:cNvSpPr/>
            <p:nvPr/>
          </p:nvSpPr>
          <p:spPr>
            <a:xfrm flipH="false" flipV="false" rot="0">
              <a:off x="79900" y="4620884"/>
              <a:ext cx="9398318" cy="2249790"/>
            </a:xfrm>
            <a:custGeom>
              <a:avLst/>
              <a:gdLst/>
              <a:ahLst/>
              <a:cxnLst/>
              <a:rect r="r" b="b" t="t" l="l"/>
              <a:pathLst>
                <a:path h="2249790" w="9398318">
                  <a:moveTo>
                    <a:pt x="0" y="0"/>
                  </a:moveTo>
                  <a:lnTo>
                    <a:pt x="9398318" y="0"/>
                  </a:lnTo>
                  <a:lnTo>
                    <a:pt x="9398318" y="2249791"/>
                  </a:lnTo>
                  <a:lnTo>
                    <a:pt x="0" y="2249791"/>
                  </a:lnTo>
                  <a:lnTo>
                    <a:pt x="0" y="0"/>
                  </a:lnTo>
                  <a:close/>
                </a:path>
              </a:pathLst>
            </a:custGeom>
            <a:blipFill>
              <a:blip r:embed="rId4"/>
              <a:stretch>
                <a:fillRect l="0" t="0" r="0" b="0"/>
              </a:stretch>
            </a:blipFill>
          </p:spPr>
        </p:sp>
      </p:grpSp>
      <p:grpSp>
        <p:nvGrpSpPr>
          <p:cNvPr name="Group 26" id="26"/>
          <p:cNvGrpSpPr/>
          <p:nvPr/>
        </p:nvGrpSpPr>
        <p:grpSpPr>
          <a:xfrm rot="0">
            <a:off x="8703557" y="4920522"/>
            <a:ext cx="7489181" cy="3838142"/>
            <a:chOff x="0" y="0"/>
            <a:chExt cx="9985574" cy="5117523"/>
          </a:xfrm>
        </p:grpSpPr>
        <p:sp>
          <p:nvSpPr>
            <p:cNvPr name="Freeform 27" id="27"/>
            <p:cNvSpPr/>
            <p:nvPr/>
          </p:nvSpPr>
          <p:spPr>
            <a:xfrm flipH="false" flipV="false" rot="0">
              <a:off x="0" y="0"/>
              <a:ext cx="9449904" cy="1517059"/>
            </a:xfrm>
            <a:custGeom>
              <a:avLst/>
              <a:gdLst/>
              <a:ahLst/>
              <a:cxnLst/>
              <a:rect r="r" b="b" t="t" l="l"/>
              <a:pathLst>
                <a:path h="1517059" w="9449904">
                  <a:moveTo>
                    <a:pt x="0" y="0"/>
                  </a:moveTo>
                  <a:lnTo>
                    <a:pt x="9449904" y="0"/>
                  </a:lnTo>
                  <a:lnTo>
                    <a:pt x="9449904" y="1517059"/>
                  </a:lnTo>
                  <a:lnTo>
                    <a:pt x="0" y="1517059"/>
                  </a:lnTo>
                  <a:lnTo>
                    <a:pt x="0" y="0"/>
                  </a:lnTo>
                  <a:close/>
                </a:path>
              </a:pathLst>
            </a:custGeom>
            <a:blipFill>
              <a:blip r:embed="rId5"/>
              <a:stretch>
                <a:fillRect l="-2082" t="-7689" r="0" b="-1194"/>
              </a:stretch>
            </a:blipFill>
          </p:spPr>
        </p:sp>
        <p:sp>
          <p:nvSpPr>
            <p:cNvPr name="Freeform 28" id="28"/>
            <p:cNvSpPr/>
            <p:nvPr/>
          </p:nvSpPr>
          <p:spPr>
            <a:xfrm flipH="false" flipV="false" rot="0">
              <a:off x="0" y="3526530"/>
              <a:ext cx="9985574" cy="1590993"/>
            </a:xfrm>
            <a:custGeom>
              <a:avLst/>
              <a:gdLst/>
              <a:ahLst/>
              <a:cxnLst/>
              <a:rect r="r" b="b" t="t" l="l"/>
              <a:pathLst>
                <a:path h="1590993" w="9985574">
                  <a:moveTo>
                    <a:pt x="0" y="0"/>
                  </a:moveTo>
                  <a:lnTo>
                    <a:pt x="9985574" y="0"/>
                  </a:lnTo>
                  <a:lnTo>
                    <a:pt x="9985574" y="1590993"/>
                  </a:lnTo>
                  <a:lnTo>
                    <a:pt x="0" y="1590993"/>
                  </a:lnTo>
                  <a:lnTo>
                    <a:pt x="0" y="0"/>
                  </a:lnTo>
                  <a:close/>
                </a:path>
              </a:pathLst>
            </a:custGeom>
            <a:blipFill>
              <a:blip r:embed="rId6"/>
              <a:stretch>
                <a:fillRect l="0" t="0" r="0" b="0"/>
              </a:stretch>
            </a:blipFill>
          </p:spPr>
        </p:sp>
      </p:grpSp>
      <p:sp>
        <p:nvSpPr>
          <p:cNvPr name="TextBox 29" id="29"/>
          <p:cNvSpPr txBox="true"/>
          <p:nvPr/>
        </p:nvSpPr>
        <p:spPr>
          <a:xfrm rot="0">
            <a:off x="14287500" y="9705841"/>
            <a:ext cx="3810476" cy="469900"/>
          </a:xfrm>
          <a:prstGeom prst="rect">
            <a:avLst/>
          </a:prstGeom>
        </p:spPr>
        <p:txBody>
          <a:bodyPr anchor="t" rtlCol="false" tIns="0" lIns="0" bIns="0" rIns="0">
            <a:spAutoFit/>
          </a:bodyPr>
          <a:lstStyle/>
          <a:p>
            <a:pPr algn="l">
              <a:lnSpc>
                <a:spcPts val="3499"/>
              </a:lnSpc>
              <a:spcBef>
                <a:spcPct val="0"/>
              </a:spcBef>
            </a:pPr>
            <a:r>
              <a:rPr lang="en-US" b="true" sz="2499">
                <a:solidFill>
                  <a:srgbClr val="000000"/>
                </a:solidFill>
                <a:latin typeface="Arial MT Pro Bold"/>
                <a:ea typeface="Arial MT Pro Bold"/>
                <a:cs typeface="Arial MT Pro Bold"/>
                <a:sym typeface="Arial MT Pro Bold"/>
              </a:rPr>
              <a:t>BITS</a:t>
            </a:r>
            <a:r>
              <a:rPr lang="en-US" sz="2499">
                <a:solidFill>
                  <a:srgbClr val="000000"/>
                </a:solidFill>
                <a:latin typeface="Arial MT Pro"/>
                <a:ea typeface="Arial MT Pro"/>
                <a:cs typeface="Arial MT Pro"/>
                <a:sym typeface="Arial MT Pro"/>
              </a:rPr>
              <a:t> Pilani, Pilani Campus</a:t>
            </a:r>
          </a:p>
        </p:txBody>
      </p:sp>
      <p:sp>
        <p:nvSpPr>
          <p:cNvPr name="TextBox 30" id="30"/>
          <p:cNvSpPr txBox="true"/>
          <p:nvPr/>
        </p:nvSpPr>
        <p:spPr>
          <a:xfrm rot="0">
            <a:off x="1028700" y="1179004"/>
            <a:ext cx="5126831" cy="958850"/>
          </a:xfrm>
          <a:prstGeom prst="rect">
            <a:avLst/>
          </a:prstGeom>
        </p:spPr>
        <p:txBody>
          <a:bodyPr anchor="t" rtlCol="false" tIns="0" lIns="0" bIns="0" rIns="0">
            <a:spAutoFit/>
          </a:bodyPr>
          <a:lstStyle/>
          <a:p>
            <a:pPr algn="l">
              <a:lnSpc>
                <a:spcPts val="7000"/>
              </a:lnSpc>
              <a:spcBef>
                <a:spcPct val="0"/>
              </a:spcBef>
            </a:pPr>
            <a:r>
              <a:rPr lang="en-US" b="true" sz="5000">
                <a:solidFill>
                  <a:srgbClr val="000000"/>
                </a:solidFill>
                <a:latin typeface="Arial MT Pro Bold"/>
                <a:ea typeface="Arial MT Pro Bold"/>
                <a:cs typeface="Arial MT Pro Bold"/>
                <a:sym typeface="Arial MT Pro Bold"/>
              </a:rPr>
              <a:t>Reward Function</a:t>
            </a:r>
          </a:p>
        </p:txBody>
      </p:sp>
      <p:sp>
        <p:nvSpPr>
          <p:cNvPr name="TextBox 31" id="31"/>
          <p:cNvSpPr txBox="true"/>
          <p:nvPr/>
        </p:nvSpPr>
        <p:spPr>
          <a:xfrm rot="0">
            <a:off x="426993" y="2639712"/>
            <a:ext cx="17434013" cy="1476375"/>
          </a:xfrm>
          <a:prstGeom prst="rect">
            <a:avLst/>
          </a:prstGeom>
        </p:spPr>
        <p:txBody>
          <a:bodyPr anchor="t" rtlCol="false" tIns="0" lIns="0" bIns="0" rIns="0">
            <a:spAutoFit/>
          </a:bodyPr>
          <a:lstStyle/>
          <a:p>
            <a:pPr algn="just">
              <a:lnSpc>
                <a:spcPts val="3915"/>
              </a:lnSpc>
            </a:pPr>
            <a:r>
              <a:rPr lang="en-US" sz="2700">
                <a:solidFill>
                  <a:srgbClr val="000000"/>
                </a:solidFill>
                <a:latin typeface="Public Sans"/>
                <a:ea typeface="Public Sans"/>
                <a:cs typeface="Public Sans"/>
                <a:sym typeface="Public Sans"/>
              </a:rPr>
              <a:t>The reward function is crucial for guiding the DER agent, balancing 3 things: </a:t>
            </a:r>
            <a:r>
              <a:rPr lang="en-US" b="true" sz="2700">
                <a:solidFill>
                  <a:srgbClr val="000000"/>
                </a:solidFill>
                <a:latin typeface="Public Sans Bold"/>
                <a:ea typeface="Public Sans Bold"/>
                <a:cs typeface="Public Sans Bold"/>
                <a:sym typeface="Public Sans Bold"/>
              </a:rPr>
              <a:t>the quality of generated answers, the increment quality of the answer, and the computational resources</a:t>
            </a:r>
            <a:r>
              <a:rPr lang="en-US" sz="2700">
                <a:solidFill>
                  <a:srgbClr val="000000"/>
                </a:solidFill>
                <a:latin typeface="Public Sans"/>
                <a:ea typeface="Public Sans"/>
                <a:cs typeface="Public Sans"/>
                <a:sym typeface="Public Sans"/>
              </a:rPr>
              <a:t>. It adapts based on the current step in the expert selection</a:t>
            </a:r>
            <a:r>
              <a:rPr lang="en-US" sz="2700">
                <a:solidFill>
                  <a:srgbClr val="000000"/>
                </a:solidFill>
                <a:latin typeface="Public Sans"/>
                <a:ea typeface="Public Sans"/>
                <a:cs typeface="Public Sans"/>
                <a:sym typeface="Public Sans"/>
              </a:rPr>
              <a:t> </a:t>
            </a:r>
            <a:r>
              <a:rPr lang="en-US" sz="2700">
                <a:solidFill>
                  <a:srgbClr val="000000"/>
                </a:solidFill>
                <a:latin typeface="Public Sans"/>
                <a:ea typeface="Public Sans"/>
                <a:cs typeface="Public Sans"/>
                <a:sym typeface="Public Sans"/>
              </a:rPr>
              <a:t>process.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1723160" y="0"/>
            <a:ext cx="5974212" cy="1379029"/>
          </a:xfrm>
          <a:custGeom>
            <a:avLst/>
            <a:gdLst/>
            <a:ahLst/>
            <a:cxnLst/>
            <a:rect r="r" b="b" t="t" l="l"/>
            <a:pathLst>
              <a:path h="1379029" w="5974212">
                <a:moveTo>
                  <a:pt x="0" y="0"/>
                </a:moveTo>
                <a:lnTo>
                  <a:pt x="5974212" y="0"/>
                </a:lnTo>
                <a:lnTo>
                  <a:pt x="5974212" y="1379029"/>
                </a:lnTo>
                <a:lnTo>
                  <a:pt x="0" y="1379029"/>
                </a:lnTo>
                <a:lnTo>
                  <a:pt x="0" y="0"/>
                </a:lnTo>
                <a:close/>
              </a:path>
            </a:pathLst>
          </a:custGeom>
          <a:blipFill>
            <a:blip r:embed="rId2"/>
            <a:stretch>
              <a:fillRect l="0" t="-4600" r="0" b="-2240"/>
            </a:stretch>
          </a:blipFill>
        </p:spPr>
      </p:sp>
      <p:grpSp>
        <p:nvGrpSpPr>
          <p:cNvPr name="Group 3" id="3"/>
          <p:cNvGrpSpPr/>
          <p:nvPr/>
        </p:nvGrpSpPr>
        <p:grpSpPr>
          <a:xfrm rot="0">
            <a:off x="0" y="2342548"/>
            <a:ext cx="14287500" cy="95250"/>
            <a:chOff x="0" y="0"/>
            <a:chExt cx="19050000" cy="127000"/>
          </a:xfrm>
        </p:grpSpPr>
        <p:grpSp>
          <p:nvGrpSpPr>
            <p:cNvPr name="Group 4" id="4"/>
            <p:cNvGrpSpPr/>
            <p:nvPr/>
          </p:nvGrpSpPr>
          <p:grpSpPr>
            <a:xfrm rot="0">
              <a:off x="0" y="0"/>
              <a:ext cx="6350000" cy="127000"/>
              <a:chOff x="0" y="0"/>
              <a:chExt cx="1254321" cy="25086"/>
            </a:xfrm>
          </p:grpSpPr>
          <p:sp>
            <p:nvSpPr>
              <p:cNvPr name="Freeform 5" id="5"/>
              <p:cNvSpPr/>
              <p:nvPr/>
            </p:nvSpPr>
            <p:spPr>
              <a:xfrm flipH="false" flipV="false" rot="0">
                <a:off x="0" y="0"/>
                <a:ext cx="1254321" cy="25086"/>
              </a:xfrm>
              <a:custGeom>
                <a:avLst/>
                <a:gdLst/>
                <a:ahLst/>
                <a:cxnLst/>
                <a:rect r="r" b="b" t="t" l="l"/>
                <a:pathLst>
                  <a:path h="25086" w="1254321">
                    <a:moveTo>
                      <a:pt x="0" y="0"/>
                    </a:moveTo>
                    <a:lnTo>
                      <a:pt x="1254321" y="0"/>
                    </a:lnTo>
                    <a:lnTo>
                      <a:pt x="1254321" y="25086"/>
                    </a:lnTo>
                    <a:lnTo>
                      <a:pt x="0" y="25086"/>
                    </a:lnTo>
                    <a:close/>
                  </a:path>
                </a:pathLst>
              </a:custGeom>
              <a:solidFill>
                <a:srgbClr val="F5B72C"/>
              </a:solidFill>
            </p:spPr>
          </p:sp>
          <p:sp>
            <p:nvSpPr>
              <p:cNvPr name="TextBox 6" id="6"/>
              <p:cNvSpPr txBox="true"/>
              <p:nvPr/>
            </p:nvSpPr>
            <p:spPr>
              <a:xfrm>
                <a:off x="0" y="-38100"/>
                <a:ext cx="1254321" cy="63186"/>
              </a:xfrm>
              <a:prstGeom prst="rect">
                <a:avLst/>
              </a:prstGeom>
            </p:spPr>
            <p:txBody>
              <a:bodyPr anchor="ctr" rtlCol="false" tIns="50800" lIns="50800" bIns="50800" rIns="50800"/>
              <a:lstStyle/>
              <a:p>
                <a:pPr algn="ctr">
                  <a:lnSpc>
                    <a:spcPts val="2659"/>
                  </a:lnSpc>
                </a:pPr>
              </a:p>
            </p:txBody>
          </p:sp>
        </p:grpSp>
        <p:grpSp>
          <p:nvGrpSpPr>
            <p:cNvPr name="Group 7" id="7"/>
            <p:cNvGrpSpPr/>
            <p:nvPr/>
          </p:nvGrpSpPr>
          <p:grpSpPr>
            <a:xfrm rot="0">
              <a:off x="6350000" y="0"/>
              <a:ext cx="6350000" cy="127000"/>
              <a:chOff x="0" y="0"/>
              <a:chExt cx="1254321" cy="25086"/>
            </a:xfrm>
          </p:grpSpPr>
          <p:sp>
            <p:nvSpPr>
              <p:cNvPr name="Freeform 8" id="8"/>
              <p:cNvSpPr/>
              <p:nvPr/>
            </p:nvSpPr>
            <p:spPr>
              <a:xfrm flipH="false" flipV="false" rot="0">
                <a:off x="0" y="0"/>
                <a:ext cx="1254321" cy="25086"/>
              </a:xfrm>
              <a:custGeom>
                <a:avLst/>
                <a:gdLst/>
                <a:ahLst/>
                <a:cxnLst/>
                <a:rect r="r" b="b" t="t" l="l"/>
                <a:pathLst>
                  <a:path h="25086" w="1254321">
                    <a:moveTo>
                      <a:pt x="0" y="0"/>
                    </a:moveTo>
                    <a:lnTo>
                      <a:pt x="1254321" y="0"/>
                    </a:lnTo>
                    <a:lnTo>
                      <a:pt x="1254321" y="25086"/>
                    </a:lnTo>
                    <a:lnTo>
                      <a:pt x="0" y="25086"/>
                    </a:lnTo>
                    <a:close/>
                  </a:path>
                </a:pathLst>
              </a:custGeom>
              <a:solidFill>
                <a:srgbClr val="6FB9DA"/>
              </a:solidFill>
            </p:spPr>
          </p:sp>
          <p:sp>
            <p:nvSpPr>
              <p:cNvPr name="TextBox 9" id="9"/>
              <p:cNvSpPr txBox="true"/>
              <p:nvPr/>
            </p:nvSpPr>
            <p:spPr>
              <a:xfrm>
                <a:off x="0" y="-38100"/>
                <a:ext cx="1254321" cy="63186"/>
              </a:xfrm>
              <a:prstGeom prst="rect">
                <a:avLst/>
              </a:prstGeom>
            </p:spPr>
            <p:txBody>
              <a:bodyPr anchor="ctr" rtlCol="false" tIns="50800" lIns="50800" bIns="50800" rIns="50800"/>
              <a:lstStyle/>
              <a:p>
                <a:pPr algn="ctr">
                  <a:lnSpc>
                    <a:spcPts val="2659"/>
                  </a:lnSpc>
                </a:pPr>
              </a:p>
            </p:txBody>
          </p:sp>
        </p:grpSp>
        <p:grpSp>
          <p:nvGrpSpPr>
            <p:cNvPr name="Group 10" id="10"/>
            <p:cNvGrpSpPr/>
            <p:nvPr/>
          </p:nvGrpSpPr>
          <p:grpSpPr>
            <a:xfrm rot="0">
              <a:off x="12700000" y="0"/>
              <a:ext cx="6350000" cy="127000"/>
              <a:chOff x="0" y="0"/>
              <a:chExt cx="1254321" cy="25086"/>
            </a:xfrm>
          </p:grpSpPr>
          <p:sp>
            <p:nvSpPr>
              <p:cNvPr name="Freeform 11" id="11"/>
              <p:cNvSpPr/>
              <p:nvPr/>
            </p:nvSpPr>
            <p:spPr>
              <a:xfrm flipH="false" flipV="false" rot="0">
                <a:off x="0" y="0"/>
                <a:ext cx="1254321" cy="25086"/>
              </a:xfrm>
              <a:custGeom>
                <a:avLst/>
                <a:gdLst/>
                <a:ahLst/>
                <a:cxnLst/>
                <a:rect r="r" b="b" t="t" l="l"/>
                <a:pathLst>
                  <a:path h="25086" w="1254321">
                    <a:moveTo>
                      <a:pt x="0" y="0"/>
                    </a:moveTo>
                    <a:lnTo>
                      <a:pt x="1254321" y="0"/>
                    </a:lnTo>
                    <a:lnTo>
                      <a:pt x="1254321" y="25086"/>
                    </a:lnTo>
                    <a:lnTo>
                      <a:pt x="0" y="25086"/>
                    </a:lnTo>
                    <a:close/>
                  </a:path>
                </a:pathLst>
              </a:custGeom>
              <a:solidFill>
                <a:srgbClr val="FC0404"/>
              </a:solidFill>
            </p:spPr>
          </p:sp>
          <p:sp>
            <p:nvSpPr>
              <p:cNvPr name="TextBox 12" id="12"/>
              <p:cNvSpPr txBox="true"/>
              <p:nvPr/>
            </p:nvSpPr>
            <p:spPr>
              <a:xfrm>
                <a:off x="0" y="-38100"/>
                <a:ext cx="1254321" cy="63186"/>
              </a:xfrm>
              <a:prstGeom prst="rect">
                <a:avLst/>
              </a:prstGeom>
            </p:spPr>
            <p:txBody>
              <a:bodyPr anchor="ctr" rtlCol="false" tIns="50800" lIns="50800" bIns="50800" rIns="50800"/>
              <a:lstStyle/>
              <a:p>
                <a:pPr algn="ctr">
                  <a:lnSpc>
                    <a:spcPts val="2659"/>
                  </a:lnSpc>
                </a:pPr>
              </a:p>
            </p:txBody>
          </p:sp>
        </p:grpSp>
      </p:grpSp>
      <p:grpSp>
        <p:nvGrpSpPr>
          <p:cNvPr name="Group 13" id="13"/>
          <p:cNvGrpSpPr/>
          <p:nvPr/>
        </p:nvGrpSpPr>
        <p:grpSpPr>
          <a:xfrm rot="0">
            <a:off x="4000500" y="9563100"/>
            <a:ext cx="14287500" cy="95250"/>
            <a:chOff x="0" y="0"/>
            <a:chExt cx="19050000" cy="127000"/>
          </a:xfrm>
        </p:grpSpPr>
        <p:grpSp>
          <p:nvGrpSpPr>
            <p:cNvPr name="Group 14" id="14"/>
            <p:cNvGrpSpPr/>
            <p:nvPr/>
          </p:nvGrpSpPr>
          <p:grpSpPr>
            <a:xfrm rot="0">
              <a:off x="0" y="0"/>
              <a:ext cx="6350000" cy="127000"/>
              <a:chOff x="0" y="0"/>
              <a:chExt cx="1254321" cy="25086"/>
            </a:xfrm>
          </p:grpSpPr>
          <p:sp>
            <p:nvSpPr>
              <p:cNvPr name="Freeform 15" id="15"/>
              <p:cNvSpPr/>
              <p:nvPr/>
            </p:nvSpPr>
            <p:spPr>
              <a:xfrm flipH="false" flipV="false" rot="0">
                <a:off x="0" y="0"/>
                <a:ext cx="1254321" cy="25086"/>
              </a:xfrm>
              <a:custGeom>
                <a:avLst/>
                <a:gdLst/>
                <a:ahLst/>
                <a:cxnLst/>
                <a:rect r="r" b="b" t="t" l="l"/>
                <a:pathLst>
                  <a:path h="25086" w="1254321">
                    <a:moveTo>
                      <a:pt x="0" y="0"/>
                    </a:moveTo>
                    <a:lnTo>
                      <a:pt x="1254321" y="0"/>
                    </a:lnTo>
                    <a:lnTo>
                      <a:pt x="1254321" y="25086"/>
                    </a:lnTo>
                    <a:lnTo>
                      <a:pt x="0" y="25086"/>
                    </a:lnTo>
                    <a:close/>
                  </a:path>
                </a:pathLst>
              </a:custGeom>
              <a:solidFill>
                <a:srgbClr val="F5B72C"/>
              </a:solidFill>
            </p:spPr>
          </p:sp>
          <p:sp>
            <p:nvSpPr>
              <p:cNvPr name="TextBox 16" id="16"/>
              <p:cNvSpPr txBox="true"/>
              <p:nvPr/>
            </p:nvSpPr>
            <p:spPr>
              <a:xfrm>
                <a:off x="0" y="-38100"/>
                <a:ext cx="1254321" cy="63186"/>
              </a:xfrm>
              <a:prstGeom prst="rect">
                <a:avLst/>
              </a:prstGeom>
            </p:spPr>
            <p:txBody>
              <a:bodyPr anchor="ctr" rtlCol="false" tIns="50800" lIns="50800" bIns="50800" rIns="50800"/>
              <a:lstStyle/>
              <a:p>
                <a:pPr algn="ctr">
                  <a:lnSpc>
                    <a:spcPts val="2659"/>
                  </a:lnSpc>
                </a:pPr>
              </a:p>
            </p:txBody>
          </p:sp>
        </p:grpSp>
        <p:grpSp>
          <p:nvGrpSpPr>
            <p:cNvPr name="Group 17" id="17"/>
            <p:cNvGrpSpPr/>
            <p:nvPr/>
          </p:nvGrpSpPr>
          <p:grpSpPr>
            <a:xfrm rot="0">
              <a:off x="6350000" y="0"/>
              <a:ext cx="6350000" cy="127000"/>
              <a:chOff x="0" y="0"/>
              <a:chExt cx="1254321" cy="25086"/>
            </a:xfrm>
          </p:grpSpPr>
          <p:sp>
            <p:nvSpPr>
              <p:cNvPr name="Freeform 18" id="18"/>
              <p:cNvSpPr/>
              <p:nvPr/>
            </p:nvSpPr>
            <p:spPr>
              <a:xfrm flipH="false" flipV="false" rot="0">
                <a:off x="0" y="0"/>
                <a:ext cx="1254321" cy="25086"/>
              </a:xfrm>
              <a:custGeom>
                <a:avLst/>
                <a:gdLst/>
                <a:ahLst/>
                <a:cxnLst/>
                <a:rect r="r" b="b" t="t" l="l"/>
                <a:pathLst>
                  <a:path h="25086" w="1254321">
                    <a:moveTo>
                      <a:pt x="0" y="0"/>
                    </a:moveTo>
                    <a:lnTo>
                      <a:pt x="1254321" y="0"/>
                    </a:lnTo>
                    <a:lnTo>
                      <a:pt x="1254321" y="25086"/>
                    </a:lnTo>
                    <a:lnTo>
                      <a:pt x="0" y="25086"/>
                    </a:lnTo>
                    <a:close/>
                  </a:path>
                </a:pathLst>
              </a:custGeom>
              <a:solidFill>
                <a:srgbClr val="6FB9DA"/>
              </a:solidFill>
            </p:spPr>
          </p:sp>
          <p:sp>
            <p:nvSpPr>
              <p:cNvPr name="TextBox 19" id="19"/>
              <p:cNvSpPr txBox="true"/>
              <p:nvPr/>
            </p:nvSpPr>
            <p:spPr>
              <a:xfrm>
                <a:off x="0" y="-38100"/>
                <a:ext cx="1254321" cy="63186"/>
              </a:xfrm>
              <a:prstGeom prst="rect">
                <a:avLst/>
              </a:prstGeom>
            </p:spPr>
            <p:txBody>
              <a:bodyPr anchor="ctr" rtlCol="false" tIns="50800" lIns="50800" bIns="50800" rIns="50800"/>
              <a:lstStyle/>
              <a:p>
                <a:pPr algn="ctr">
                  <a:lnSpc>
                    <a:spcPts val="2659"/>
                  </a:lnSpc>
                </a:pPr>
              </a:p>
            </p:txBody>
          </p:sp>
        </p:grpSp>
        <p:grpSp>
          <p:nvGrpSpPr>
            <p:cNvPr name="Group 20" id="20"/>
            <p:cNvGrpSpPr/>
            <p:nvPr/>
          </p:nvGrpSpPr>
          <p:grpSpPr>
            <a:xfrm rot="0">
              <a:off x="12700000" y="0"/>
              <a:ext cx="6350000" cy="127000"/>
              <a:chOff x="0" y="0"/>
              <a:chExt cx="1254321" cy="25086"/>
            </a:xfrm>
          </p:grpSpPr>
          <p:sp>
            <p:nvSpPr>
              <p:cNvPr name="Freeform 21" id="21"/>
              <p:cNvSpPr/>
              <p:nvPr/>
            </p:nvSpPr>
            <p:spPr>
              <a:xfrm flipH="false" flipV="false" rot="0">
                <a:off x="0" y="0"/>
                <a:ext cx="1254321" cy="25086"/>
              </a:xfrm>
              <a:custGeom>
                <a:avLst/>
                <a:gdLst/>
                <a:ahLst/>
                <a:cxnLst/>
                <a:rect r="r" b="b" t="t" l="l"/>
                <a:pathLst>
                  <a:path h="25086" w="1254321">
                    <a:moveTo>
                      <a:pt x="0" y="0"/>
                    </a:moveTo>
                    <a:lnTo>
                      <a:pt x="1254321" y="0"/>
                    </a:lnTo>
                    <a:lnTo>
                      <a:pt x="1254321" y="25086"/>
                    </a:lnTo>
                    <a:lnTo>
                      <a:pt x="0" y="25086"/>
                    </a:lnTo>
                    <a:close/>
                  </a:path>
                </a:pathLst>
              </a:custGeom>
              <a:solidFill>
                <a:srgbClr val="FC0404"/>
              </a:solidFill>
            </p:spPr>
          </p:sp>
          <p:sp>
            <p:nvSpPr>
              <p:cNvPr name="TextBox 22" id="22"/>
              <p:cNvSpPr txBox="true"/>
              <p:nvPr/>
            </p:nvSpPr>
            <p:spPr>
              <a:xfrm>
                <a:off x="0" y="-38100"/>
                <a:ext cx="1254321" cy="63186"/>
              </a:xfrm>
              <a:prstGeom prst="rect">
                <a:avLst/>
              </a:prstGeom>
            </p:spPr>
            <p:txBody>
              <a:bodyPr anchor="ctr" rtlCol="false" tIns="50800" lIns="50800" bIns="50800" rIns="50800"/>
              <a:lstStyle/>
              <a:p>
                <a:pPr algn="ctr">
                  <a:lnSpc>
                    <a:spcPts val="2659"/>
                  </a:lnSpc>
                </a:pPr>
              </a:p>
            </p:txBody>
          </p:sp>
        </p:grpSp>
      </p:grpSp>
      <p:sp>
        <p:nvSpPr>
          <p:cNvPr name="TextBox 23" id="23"/>
          <p:cNvSpPr txBox="true"/>
          <p:nvPr/>
        </p:nvSpPr>
        <p:spPr>
          <a:xfrm rot="0">
            <a:off x="14287500" y="9705841"/>
            <a:ext cx="3810476" cy="469900"/>
          </a:xfrm>
          <a:prstGeom prst="rect">
            <a:avLst/>
          </a:prstGeom>
        </p:spPr>
        <p:txBody>
          <a:bodyPr anchor="t" rtlCol="false" tIns="0" lIns="0" bIns="0" rIns="0">
            <a:spAutoFit/>
          </a:bodyPr>
          <a:lstStyle/>
          <a:p>
            <a:pPr algn="l">
              <a:lnSpc>
                <a:spcPts val="3499"/>
              </a:lnSpc>
              <a:spcBef>
                <a:spcPct val="0"/>
              </a:spcBef>
            </a:pPr>
            <a:r>
              <a:rPr lang="en-US" b="true" sz="2499">
                <a:solidFill>
                  <a:srgbClr val="000000"/>
                </a:solidFill>
                <a:latin typeface="Arial MT Pro Bold"/>
                <a:ea typeface="Arial MT Pro Bold"/>
                <a:cs typeface="Arial MT Pro Bold"/>
                <a:sym typeface="Arial MT Pro Bold"/>
              </a:rPr>
              <a:t>BITS</a:t>
            </a:r>
            <a:r>
              <a:rPr lang="en-US" sz="2499">
                <a:solidFill>
                  <a:srgbClr val="000000"/>
                </a:solidFill>
                <a:latin typeface="Arial MT Pro"/>
                <a:ea typeface="Arial MT Pro"/>
                <a:cs typeface="Arial MT Pro"/>
                <a:sym typeface="Arial MT Pro"/>
              </a:rPr>
              <a:t> Pilani, Pilani Campus</a:t>
            </a:r>
          </a:p>
        </p:txBody>
      </p:sp>
      <p:sp>
        <p:nvSpPr>
          <p:cNvPr name="TextBox 24" id="24"/>
          <p:cNvSpPr txBox="true"/>
          <p:nvPr/>
        </p:nvSpPr>
        <p:spPr>
          <a:xfrm rot="0">
            <a:off x="1028700" y="1179004"/>
            <a:ext cx="8429387" cy="958850"/>
          </a:xfrm>
          <a:prstGeom prst="rect">
            <a:avLst/>
          </a:prstGeom>
        </p:spPr>
        <p:txBody>
          <a:bodyPr anchor="t" rtlCol="false" tIns="0" lIns="0" bIns="0" rIns="0">
            <a:spAutoFit/>
          </a:bodyPr>
          <a:lstStyle/>
          <a:p>
            <a:pPr algn="l">
              <a:lnSpc>
                <a:spcPts val="7000"/>
              </a:lnSpc>
              <a:spcBef>
                <a:spcPct val="0"/>
              </a:spcBef>
            </a:pPr>
            <a:r>
              <a:rPr lang="en-US" b="true" sz="5000">
                <a:solidFill>
                  <a:srgbClr val="000000"/>
                </a:solidFill>
                <a:latin typeface="Arial MT Pro Bold"/>
                <a:ea typeface="Arial MT Pro Bold"/>
                <a:cs typeface="Arial MT Pro Bold"/>
                <a:sym typeface="Arial MT Pro Bold"/>
              </a:rPr>
              <a:t>Knowledge Transfer Prompt</a:t>
            </a:r>
          </a:p>
        </p:txBody>
      </p:sp>
      <p:sp>
        <p:nvSpPr>
          <p:cNvPr name="TextBox 25" id="25"/>
          <p:cNvSpPr txBox="true"/>
          <p:nvPr/>
        </p:nvSpPr>
        <p:spPr>
          <a:xfrm rot="0">
            <a:off x="426993" y="4308948"/>
            <a:ext cx="17434013" cy="3194050"/>
          </a:xfrm>
          <a:prstGeom prst="rect">
            <a:avLst/>
          </a:prstGeom>
        </p:spPr>
        <p:txBody>
          <a:bodyPr anchor="t" rtlCol="false" tIns="0" lIns="0" bIns="0" rIns="0">
            <a:spAutoFit/>
          </a:bodyPr>
          <a:lstStyle/>
          <a:p>
            <a:pPr algn="just">
              <a:lnSpc>
                <a:spcPts val="4205"/>
              </a:lnSpc>
            </a:pPr>
            <a:r>
              <a:rPr lang="en-US" sz="2900">
                <a:solidFill>
                  <a:srgbClr val="000000"/>
                </a:solidFill>
                <a:latin typeface="Public Sans"/>
                <a:ea typeface="Public Sans"/>
                <a:cs typeface="Public Sans"/>
                <a:sym typeface="Public Sans"/>
              </a:rPr>
              <a:t>The Knowledge Transfer Prompt (KTP) uses a role-playing approach to help models improve previous answers instead of starting over. By presenting the earlier output with the phrase "There is an answer to the question from ano</a:t>
            </a:r>
            <a:r>
              <a:rPr lang="en-US" sz="2900">
                <a:solidFill>
                  <a:srgbClr val="000000"/>
                </a:solidFill>
                <a:latin typeface="Public Sans"/>
                <a:ea typeface="Public Sans"/>
                <a:cs typeface="Public Sans"/>
                <a:sym typeface="Public Sans"/>
              </a:rPr>
              <a:t>the</a:t>
            </a:r>
            <a:r>
              <a:rPr lang="en-US" sz="2900">
                <a:solidFill>
                  <a:srgbClr val="000000"/>
                </a:solidFill>
                <a:latin typeface="Public Sans"/>
                <a:ea typeface="Public Sans"/>
                <a:cs typeface="Public Sans"/>
                <a:sym typeface="Public Sans"/>
              </a:rPr>
              <a:t>r</a:t>
            </a:r>
            <a:r>
              <a:rPr lang="en-US" sz="2900">
                <a:solidFill>
                  <a:srgbClr val="000000"/>
                </a:solidFill>
                <a:latin typeface="Public Sans"/>
                <a:ea typeface="Public Sans"/>
                <a:cs typeface="Public Sans"/>
                <a:sym typeface="Public Sans"/>
              </a:rPr>
              <a:t> </a:t>
            </a:r>
            <a:r>
              <a:rPr lang="en-US" sz="2900">
                <a:solidFill>
                  <a:srgbClr val="000000"/>
                </a:solidFill>
                <a:latin typeface="Public Sans"/>
                <a:ea typeface="Public Sans"/>
                <a:cs typeface="Public Sans"/>
                <a:sym typeface="Public Sans"/>
              </a:rPr>
              <a:t>st</a:t>
            </a:r>
            <a:r>
              <a:rPr lang="en-US" sz="2900">
                <a:solidFill>
                  <a:srgbClr val="000000"/>
                </a:solidFill>
                <a:latin typeface="Public Sans"/>
                <a:ea typeface="Public Sans"/>
                <a:cs typeface="Public Sans"/>
                <a:sym typeface="Public Sans"/>
              </a:rPr>
              <a:t>u</a:t>
            </a:r>
            <a:r>
              <a:rPr lang="en-US" sz="2900">
                <a:solidFill>
                  <a:srgbClr val="000000"/>
                </a:solidFill>
                <a:latin typeface="Public Sans"/>
                <a:ea typeface="Public Sans"/>
                <a:cs typeface="Public Sans"/>
                <a:sym typeface="Public Sans"/>
              </a:rPr>
              <a:t>dent... give </a:t>
            </a:r>
            <a:r>
              <a:rPr lang="en-US" sz="2900">
                <a:solidFill>
                  <a:srgbClr val="000000"/>
                </a:solidFill>
                <a:latin typeface="Public Sans"/>
                <a:ea typeface="Public Sans"/>
                <a:cs typeface="Public Sans"/>
                <a:sym typeface="Public Sans"/>
              </a:rPr>
              <a:t>a</a:t>
            </a:r>
            <a:r>
              <a:rPr lang="en-US" sz="2900">
                <a:solidFill>
                  <a:srgbClr val="000000"/>
                </a:solidFill>
                <a:latin typeface="Public Sans"/>
                <a:ea typeface="Public Sans"/>
                <a:cs typeface="Public Sans"/>
                <a:sym typeface="Public Sans"/>
              </a:rPr>
              <a:t> more sat</a:t>
            </a:r>
            <a:r>
              <a:rPr lang="en-US" sz="2900">
                <a:solidFill>
                  <a:srgbClr val="000000"/>
                </a:solidFill>
                <a:latin typeface="Public Sans"/>
                <a:ea typeface="Public Sans"/>
                <a:cs typeface="Public Sans"/>
                <a:sym typeface="Public Sans"/>
              </a:rPr>
              <a:t>i</a:t>
            </a:r>
            <a:r>
              <a:rPr lang="en-US" sz="2900">
                <a:solidFill>
                  <a:srgbClr val="000000"/>
                </a:solidFill>
                <a:latin typeface="Public Sans"/>
                <a:ea typeface="Public Sans"/>
                <a:cs typeface="Public Sans"/>
                <a:sym typeface="Public Sans"/>
              </a:rPr>
              <a:t>sfac</a:t>
            </a:r>
            <a:r>
              <a:rPr lang="en-US" sz="2900">
                <a:solidFill>
                  <a:srgbClr val="000000"/>
                </a:solidFill>
                <a:latin typeface="Public Sans"/>
                <a:ea typeface="Public Sans"/>
                <a:cs typeface="Public Sans"/>
                <a:sym typeface="Public Sans"/>
              </a:rPr>
              <a:t>t</a:t>
            </a:r>
            <a:r>
              <a:rPr lang="en-US" sz="2900">
                <a:solidFill>
                  <a:srgbClr val="000000"/>
                </a:solidFill>
                <a:latin typeface="Public Sans"/>
                <a:ea typeface="Public Sans"/>
                <a:cs typeface="Public Sans"/>
                <a:sym typeface="Public Sans"/>
              </a:rPr>
              <a:t>or</a:t>
            </a:r>
            <a:r>
              <a:rPr lang="en-US" sz="2900">
                <a:solidFill>
                  <a:srgbClr val="000000"/>
                </a:solidFill>
                <a:latin typeface="Public Sans"/>
                <a:ea typeface="Public Sans"/>
                <a:cs typeface="Public Sans"/>
                <a:sym typeface="Public Sans"/>
              </a:rPr>
              <a:t>y </a:t>
            </a:r>
            <a:r>
              <a:rPr lang="en-US" sz="2900">
                <a:solidFill>
                  <a:srgbClr val="000000"/>
                </a:solidFill>
                <a:latin typeface="Public Sans"/>
                <a:ea typeface="Public Sans"/>
                <a:cs typeface="Public Sans"/>
                <a:sym typeface="Public Sans"/>
              </a:rPr>
              <a:t>answer," the system treats the previ</a:t>
            </a:r>
            <a:r>
              <a:rPr lang="en-US" sz="2900">
                <a:solidFill>
                  <a:srgbClr val="000000"/>
                </a:solidFill>
                <a:latin typeface="Public Sans"/>
                <a:ea typeface="Public Sans"/>
                <a:cs typeface="Public Sans"/>
                <a:sym typeface="Public Sans"/>
              </a:rPr>
              <a:t>o</a:t>
            </a:r>
            <a:r>
              <a:rPr lang="en-US" sz="2900">
                <a:solidFill>
                  <a:srgbClr val="000000"/>
                </a:solidFill>
                <a:latin typeface="Public Sans"/>
                <a:ea typeface="Public Sans"/>
                <a:cs typeface="Public Sans"/>
                <a:sym typeface="Public Sans"/>
              </a:rPr>
              <a:t>us text as a dra</a:t>
            </a:r>
            <a:r>
              <a:rPr lang="en-US" sz="2900">
                <a:solidFill>
                  <a:srgbClr val="000000"/>
                </a:solidFill>
                <a:latin typeface="Public Sans"/>
                <a:ea typeface="Public Sans"/>
                <a:cs typeface="Public Sans"/>
                <a:sym typeface="Public Sans"/>
              </a:rPr>
              <a:t>f</a:t>
            </a:r>
            <a:r>
              <a:rPr lang="en-US" sz="2900">
                <a:solidFill>
                  <a:srgbClr val="000000"/>
                </a:solidFill>
                <a:latin typeface="Public Sans"/>
                <a:ea typeface="Public Sans"/>
                <a:cs typeface="Public Sans"/>
                <a:sym typeface="Public Sans"/>
              </a:rPr>
              <a:t>t.</a:t>
            </a:r>
            <a:r>
              <a:rPr lang="en-US" sz="2900">
                <a:solidFill>
                  <a:srgbClr val="000000"/>
                </a:solidFill>
                <a:latin typeface="Public Sans"/>
                <a:ea typeface="Public Sans"/>
                <a:cs typeface="Public Sans"/>
                <a:sym typeface="Public Sans"/>
              </a:rPr>
              <a:t> </a:t>
            </a:r>
            <a:r>
              <a:rPr lang="en-US" sz="2900">
                <a:solidFill>
                  <a:srgbClr val="000000"/>
                </a:solidFill>
                <a:latin typeface="Public Sans"/>
                <a:ea typeface="Public Sans"/>
                <a:cs typeface="Public Sans"/>
                <a:sym typeface="Public Sans"/>
              </a:rPr>
              <a:t>This wordin</a:t>
            </a:r>
            <a:r>
              <a:rPr lang="en-US" sz="2900">
                <a:solidFill>
                  <a:srgbClr val="000000"/>
                </a:solidFill>
                <a:latin typeface="Public Sans"/>
                <a:ea typeface="Public Sans"/>
                <a:cs typeface="Public Sans"/>
                <a:sym typeface="Public Sans"/>
              </a:rPr>
              <a:t>g</a:t>
            </a:r>
            <a:r>
              <a:rPr lang="en-US" sz="2900">
                <a:solidFill>
                  <a:srgbClr val="000000"/>
                </a:solidFill>
                <a:latin typeface="Public Sans"/>
                <a:ea typeface="Public Sans"/>
                <a:cs typeface="Public Sans"/>
                <a:sym typeface="Public Sans"/>
              </a:rPr>
              <a:t> allows th</a:t>
            </a:r>
            <a:r>
              <a:rPr lang="en-US" sz="2900">
                <a:solidFill>
                  <a:srgbClr val="000000"/>
                </a:solidFill>
                <a:latin typeface="Public Sans"/>
                <a:ea typeface="Public Sans"/>
                <a:cs typeface="Public Sans"/>
                <a:sym typeface="Public Sans"/>
              </a:rPr>
              <a:t>e</a:t>
            </a:r>
            <a:r>
              <a:rPr lang="en-US" sz="2900">
                <a:solidFill>
                  <a:srgbClr val="000000"/>
                </a:solidFill>
                <a:latin typeface="Public Sans"/>
                <a:ea typeface="Public Sans"/>
                <a:cs typeface="Public Sans"/>
                <a:sym typeface="Public Sans"/>
              </a:rPr>
              <a:t> </a:t>
            </a:r>
            <a:r>
              <a:rPr lang="en-US" sz="2900">
                <a:solidFill>
                  <a:srgbClr val="000000"/>
                </a:solidFill>
                <a:latin typeface="Public Sans"/>
                <a:ea typeface="Public Sans"/>
                <a:cs typeface="Public Sans"/>
                <a:sym typeface="Public Sans"/>
              </a:rPr>
              <a:t>ne</a:t>
            </a:r>
            <a:r>
              <a:rPr lang="en-US" sz="2900">
                <a:solidFill>
                  <a:srgbClr val="000000"/>
                </a:solidFill>
                <a:latin typeface="Public Sans"/>
                <a:ea typeface="Public Sans"/>
                <a:cs typeface="Public Sans"/>
                <a:sym typeface="Public Sans"/>
              </a:rPr>
              <a:t>w model to view </a:t>
            </a:r>
            <a:r>
              <a:rPr lang="en-US" sz="2900">
                <a:solidFill>
                  <a:srgbClr val="000000"/>
                </a:solidFill>
                <a:latin typeface="Public Sans"/>
                <a:ea typeface="Public Sans"/>
                <a:cs typeface="Public Sans"/>
                <a:sym typeface="Public Sans"/>
              </a:rPr>
              <a:t>t</a:t>
            </a:r>
            <a:r>
              <a:rPr lang="en-US" sz="2900">
                <a:solidFill>
                  <a:srgbClr val="000000"/>
                </a:solidFill>
                <a:latin typeface="Public Sans"/>
                <a:ea typeface="Public Sans"/>
                <a:cs typeface="Public Sans"/>
                <a:sym typeface="Public Sans"/>
              </a:rPr>
              <a:t>h</a:t>
            </a:r>
            <a:r>
              <a:rPr lang="en-US" sz="2900">
                <a:solidFill>
                  <a:srgbClr val="000000"/>
                </a:solidFill>
                <a:latin typeface="Public Sans"/>
                <a:ea typeface="Public Sans"/>
                <a:cs typeface="Public Sans"/>
                <a:sym typeface="Public Sans"/>
              </a:rPr>
              <a:t>e</a:t>
            </a:r>
            <a:r>
              <a:rPr lang="en-US" sz="2900">
                <a:solidFill>
                  <a:srgbClr val="000000"/>
                </a:solidFill>
                <a:latin typeface="Public Sans"/>
                <a:ea typeface="Public Sans"/>
                <a:cs typeface="Public Sans"/>
                <a:sym typeface="Public Sans"/>
              </a:rPr>
              <a:t> prior</a:t>
            </a:r>
            <a:r>
              <a:rPr lang="en-US" sz="2900">
                <a:solidFill>
                  <a:srgbClr val="000000"/>
                </a:solidFill>
                <a:latin typeface="Public Sans"/>
                <a:ea typeface="Public Sans"/>
                <a:cs typeface="Public Sans"/>
                <a:sym typeface="Public Sans"/>
              </a:rPr>
              <a:t> answer</a:t>
            </a:r>
            <a:r>
              <a:rPr lang="en-US" sz="2900">
                <a:solidFill>
                  <a:srgbClr val="000000"/>
                </a:solidFill>
                <a:latin typeface="Public Sans"/>
                <a:ea typeface="Public Sans"/>
                <a:cs typeface="Public Sans"/>
                <a:sym typeface="Public Sans"/>
              </a:rPr>
              <a:t> a</a:t>
            </a:r>
            <a:r>
              <a:rPr lang="en-US" sz="2900">
                <a:solidFill>
                  <a:srgbClr val="000000"/>
                </a:solidFill>
                <a:latin typeface="Public Sans"/>
                <a:ea typeface="Public Sans"/>
                <a:cs typeface="Public Sans"/>
                <a:sym typeface="Public Sans"/>
              </a:rPr>
              <a:t>s</a:t>
            </a:r>
            <a:r>
              <a:rPr lang="en-US" sz="2900">
                <a:solidFill>
                  <a:srgbClr val="000000"/>
                </a:solidFill>
                <a:latin typeface="Public Sans"/>
                <a:ea typeface="Public Sans"/>
                <a:cs typeface="Public Sans"/>
                <a:sym typeface="Public Sans"/>
              </a:rPr>
              <a:t> "additional advice</a:t>
            </a:r>
            <a:r>
              <a:rPr lang="en-US" sz="2900">
                <a:solidFill>
                  <a:srgbClr val="000000"/>
                </a:solidFill>
                <a:latin typeface="Public Sans"/>
                <a:ea typeface="Public Sans"/>
                <a:cs typeface="Public Sans"/>
                <a:sym typeface="Public Sans"/>
              </a:rPr>
              <a:t>,</a:t>
            </a:r>
            <a:r>
              <a:rPr lang="en-US" sz="2900">
                <a:solidFill>
                  <a:srgbClr val="000000"/>
                </a:solidFill>
                <a:latin typeface="Public Sans"/>
                <a:ea typeface="Public Sans"/>
                <a:cs typeface="Public Sans"/>
                <a:sym typeface="Public Sans"/>
              </a:rPr>
              <a:t>"</a:t>
            </a:r>
            <a:r>
              <a:rPr lang="en-US" sz="2900">
                <a:solidFill>
                  <a:srgbClr val="000000"/>
                </a:solidFill>
                <a:latin typeface="Public Sans"/>
                <a:ea typeface="Public Sans"/>
                <a:cs typeface="Public Sans"/>
                <a:sym typeface="Public Sans"/>
              </a:rPr>
              <a:t> </a:t>
            </a:r>
            <a:r>
              <a:rPr lang="en-US" sz="2900">
                <a:solidFill>
                  <a:srgbClr val="000000"/>
                </a:solidFill>
                <a:latin typeface="Public Sans"/>
                <a:ea typeface="Public Sans"/>
                <a:cs typeface="Public Sans"/>
                <a:sym typeface="Public Sans"/>
              </a:rPr>
              <a:t>effec</a:t>
            </a:r>
            <a:r>
              <a:rPr lang="en-US" sz="2900">
                <a:solidFill>
                  <a:srgbClr val="000000"/>
                </a:solidFill>
                <a:latin typeface="Public Sans"/>
                <a:ea typeface="Public Sans"/>
                <a:cs typeface="Public Sans"/>
                <a:sym typeface="Public Sans"/>
              </a:rPr>
              <a:t>t</a:t>
            </a:r>
            <a:r>
              <a:rPr lang="en-US" sz="2900">
                <a:solidFill>
                  <a:srgbClr val="000000"/>
                </a:solidFill>
                <a:latin typeface="Public Sans"/>
                <a:ea typeface="Public Sans"/>
                <a:cs typeface="Public Sans"/>
                <a:sym typeface="Public Sans"/>
              </a:rPr>
              <a:t>iv</a:t>
            </a:r>
            <a:r>
              <a:rPr lang="en-US" sz="2900">
                <a:solidFill>
                  <a:srgbClr val="000000"/>
                </a:solidFill>
                <a:latin typeface="Public Sans"/>
                <a:ea typeface="Public Sans"/>
                <a:cs typeface="Public Sans"/>
                <a:sym typeface="Public Sans"/>
              </a:rPr>
              <a:t>e</a:t>
            </a:r>
            <a:r>
              <a:rPr lang="en-US" sz="2900">
                <a:solidFill>
                  <a:srgbClr val="000000"/>
                </a:solidFill>
                <a:latin typeface="Public Sans"/>
                <a:ea typeface="Public Sans"/>
                <a:cs typeface="Public Sans"/>
                <a:sym typeface="Public Sans"/>
              </a:rPr>
              <a:t>ly</a:t>
            </a:r>
            <a:r>
              <a:rPr lang="en-US" sz="2900">
                <a:solidFill>
                  <a:srgbClr val="000000"/>
                </a:solidFill>
                <a:latin typeface="Public Sans"/>
                <a:ea typeface="Public Sans"/>
                <a:cs typeface="Public Sans"/>
                <a:sym typeface="Public Sans"/>
              </a:rPr>
              <a:t> </a:t>
            </a:r>
            <a:r>
              <a:rPr lang="en-US" sz="2900">
                <a:solidFill>
                  <a:srgbClr val="000000"/>
                </a:solidFill>
                <a:latin typeface="Public Sans"/>
                <a:ea typeface="Public Sans"/>
                <a:cs typeface="Public Sans"/>
                <a:sym typeface="Public Sans"/>
              </a:rPr>
              <a:t>connect</a:t>
            </a:r>
            <a:r>
              <a:rPr lang="en-US" sz="2900">
                <a:solidFill>
                  <a:srgbClr val="000000"/>
                </a:solidFill>
                <a:latin typeface="Public Sans"/>
                <a:ea typeface="Public Sans"/>
                <a:cs typeface="Public Sans"/>
                <a:sym typeface="Public Sans"/>
              </a:rPr>
              <a:t>in</a:t>
            </a:r>
            <a:r>
              <a:rPr lang="en-US" sz="2900">
                <a:solidFill>
                  <a:srgbClr val="000000"/>
                </a:solidFill>
                <a:latin typeface="Public Sans"/>
                <a:ea typeface="Public Sans"/>
                <a:cs typeface="Public Sans"/>
                <a:sym typeface="Public Sans"/>
              </a:rPr>
              <a:t>g a </a:t>
            </a:r>
            <a:r>
              <a:rPr lang="en-US" sz="2900">
                <a:solidFill>
                  <a:srgbClr val="000000"/>
                </a:solidFill>
                <a:latin typeface="Public Sans"/>
                <a:ea typeface="Public Sans"/>
                <a:cs typeface="Public Sans"/>
                <a:sym typeface="Public Sans"/>
              </a:rPr>
              <a:t>c</a:t>
            </a:r>
            <a:r>
              <a:rPr lang="en-US" sz="2900">
                <a:solidFill>
                  <a:srgbClr val="000000"/>
                </a:solidFill>
                <a:latin typeface="Public Sans"/>
                <a:ea typeface="Public Sans"/>
                <a:cs typeface="Public Sans"/>
                <a:sym typeface="Public Sans"/>
              </a:rPr>
              <a:t>hain of </a:t>
            </a:r>
            <a:r>
              <a:rPr lang="en-US" sz="2900">
                <a:solidFill>
                  <a:srgbClr val="000000"/>
                </a:solidFill>
                <a:latin typeface="Public Sans"/>
                <a:ea typeface="Public Sans"/>
                <a:cs typeface="Public Sans"/>
                <a:sym typeface="Public Sans"/>
              </a:rPr>
              <a:t>re</a:t>
            </a:r>
            <a:r>
              <a:rPr lang="en-US" sz="2900">
                <a:solidFill>
                  <a:srgbClr val="000000"/>
                </a:solidFill>
                <a:latin typeface="Public Sans"/>
                <a:ea typeface="Public Sans"/>
                <a:cs typeface="Public Sans"/>
                <a:sym typeface="Public Sans"/>
              </a:rPr>
              <a:t>asoning a</a:t>
            </a:r>
            <a:r>
              <a:rPr lang="en-US" sz="2900">
                <a:solidFill>
                  <a:srgbClr val="000000"/>
                </a:solidFill>
                <a:latin typeface="Public Sans"/>
                <a:ea typeface="Public Sans"/>
                <a:cs typeface="Public Sans"/>
                <a:sym typeface="Public Sans"/>
              </a:rPr>
              <a:t>m</a:t>
            </a:r>
            <a:r>
              <a:rPr lang="en-US" sz="2900">
                <a:solidFill>
                  <a:srgbClr val="000000"/>
                </a:solidFill>
                <a:latin typeface="Public Sans"/>
                <a:ea typeface="Public Sans"/>
                <a:cs typeface="Public Sans"/>
                <a:sym typeface="Public Sans"/>
              </a:rPr>
              <a:t>o</a:t>
            </a:r>
            <a:r>
              <a:rPr lang="en-US" sz="2900">
                <a:solidFill>
                  <a:srgbClr val="000000"/>
                </a:solidFill>
                <a:latin typeface="Public Sans"/>
                <a:ea typeface="Public Sans"/>
                <a:cs typeface="Public Sans"/>
                <a:sym typeface="Public Sans"/>
              </a:rPr>
              <a:t>n</a:t>
            </a:r>
            <a:r>
              <a:rPr lang="en-US" sz="2900">
                <a:solidFill>
                  <a:srgbClr val="000000"/>
                </a:solidFill>
                <a:latin typeface="Public Sans"/>
                <a:ea typeface="Public Sans"/>
                <a:cs typeface="Public Sans"/>
                <a:sym typeface="Public Sans"/>
              </a:rPr>
              <a:t>g various exper</a:t>
            </a:r>
            <a:r>
              <a:rPr lang="en-US" sz="2900">
                <a:solidFill>
                  <a:srgbClr val="000000"/>
                </a:solidFill>
                <a:latin typeface="Public Sans"/>
                <a:ea typeface="Public Sans"/>
                <a:cs typeface="Public Sans"/>
                <a:sym typeface="Public Sans"/>
              </a:rPr>
              <a:t>t</a:t>
            </a:r>
            <a:r>
              <a:rPr lang="en-US" sz="2900">
                <a:solidFill>
                  <a:srgbClr val="000000"/>
                </a:solidFill>
                <a:latin typeface="Public Sans"/>
                <a:ea typeface="Public Sans"/>
                <a:cs typeface="Public Sans"/>
                <a:sym typeface="Public Sans"/>
              </a:rPr>
              <a:t>s</a:t>
            </a:r>
            <a:r>
              <a:rPr lang="en-US" sz="2900">
                <a:solidFill>
                  <a:srgbClr val="000000"/>
                </a:solidFill>
                <a:latin typeface="Public Sans"/>
                <a:ea typeface="Public Sans"/>
                <a:cs typeface="Public Sans"/>
                <a:sym typeface="Public Sans"/>
              </a:rPr>
              <a:t> </a:t>
            </a:r>
            <a:r>
              <a:rPr lang="en-US" sz="2900">
                <a:solidFill>
                  <a:srgbClr val="000000"/>
                </a:solidFill>
                <a:latin typeface="Public Sans"/>
                <a:ea typeface="Public Sans"/>
                <a:cs typeface="Public Sans"/>
                <a:sym typeface="Public Sans"/>
              </a:rPr>
              <a:t>witho</a:t>
            </a:r>
            <a:r>
              <a:rPr lang="en-US" sz="2900">
                <a:solidFill>
                  <a:srgbClr val="000000"/>
                </a:solidFill>
                <a:latin typeface="Public Sans"/>
                <a:ea typeface="Public Sans"/>
                <a:cs typeface="Public Sans"/>
                <a:sym typeface="Public Sans"/>
              </a:rPr>
              <a:t>u</a:t>
            </a:r>
            <a:r>
              <a:rPr lang="en-US" sz="2900">
                <a:solidFill>
                  <a:srgbClr val="000000"/>
                </a:solidFill>
                <a:latin typeface="Public Sans"/>
                <a:ea typeface="Public Sans"/>
                <a:cs typeface="Public Sans"/>
                <a:sym typeface="Public Sans"/>
              </a:rPr>
              <a:t>t repe</a:t>
            </a:r>
            <a:r>
              <a:rPr lang="en-US" sz="2900">
                <a:solidFill>
                  <a:srgbClr val="000000"/>
                </a:solidFill>
                <a:latin typeface="Public Sans"/>
                <a:ea typeface="Public Sans"/>
                <a:cs typeface="Public Sans"/>
                <a:sym typeface="Public Sans"/>
              </a:rPr>
              <a:t>a</a:t>
            </a:r>
            <a:r>
              <a:rPr lang="en-US" sz="2900">
                <a:solidFill>
                  <a:srgbClr val="000000"/>
                </a:solidFill>
                <a:latin typeface="Public Sans"/>
                <a:ea typeface="Public Sans"/>
                <a:cs typeface="Public Sans"/>
                <a:sym typeface="Public Sans"/>
              </a:rPr>
              <a:t>ting ro</a:t>
            </a:r>
            <a:r>
              <a:rPr lang="en-US" sz="2900">
                <a:solidFill>
                  <a:srgbClr val="000000"/>
                </a:solidFill>
                <a:latin typeface="Public Sans"/>
                <a:ea typeface="Public Sans"/>
                <a:cs typeface="Public Sans"/>
                <a:sym typeface="Public Sans"/>
              </a:rPr>
              <a:t>l</a:t>
            </a:r>
            <a:r>
              <a:rPr lang="en-US" sz="2900">
                <a:solidFill>
                  <a:srgbClr val="000000"/>
                </a:solidFill>
                <a:latin typeface="Public Sans"/>
                <a:ea typeface="Public Sans"/>
                <a:cs typeface="Public Sans"/>
                <a:sym typeface="Public Sans"/>
              </a:rPr>
              <a:t>e-pla</a:t>
            </a:r>
            <a:r>
              <a:rPr lang="en-US" sz="2900">
                <a:solidFill>
                  <a:srgbClr val="000000"/>
                </a:solidFill>
                <a:latin typeface="Public Sans"/>
                <a:ea typeface="Public Sans"/>
                <a:cs typeface="Public Sans"/>
                <a:sym typeface="Public Sans"/>
              </a:rPr>
              <a:t>y </a:t>
            </a:r>
            <a:r>
              <a:rPr lang="en-US" sz="2900">
                <a:solidFill>
                  <a:srgbClr val="000000"/>
                </a:solidFill>
                <a:latin typeface="Public Sans"/>
                <a:ea typeface="Public Sans"/>
                <a:cs typeface="Public Sans"/>
                <a:sym typeface="Public Sans"/>
              </a:rPr>
              <a:t>text.</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1723160" y="0"/>
            <a:ext cx="5974212" cy="1379029"/>
          </a:xfrm>
          <a:custGeom>
            <a:avLst/>
            <a:gdLst/>
            <a:ahLst/>
            <a:cxnLst/>
            <a:rect r="r" b="b" t="t" l="l"/>
            <a:pathLst>
              <a:path h="1379029" w="5974212">
                <a:moveTo>
                  <a:pt x="0" y="0"/>
                </a:moveTo>
                <a:lnTo>
                  <a:pt x="5974212" y="0"/>
                </a:lnTo>
                <a:lnTo>
                  <a:pt x="5974212" y="1379029"/>
                </a:lnTo>
                <a:lnTo>
                  <a:pt x="0" y="1379029"/>
                </a:lnTo>
                <a:lnTo>
                  <a:pt x="0" y="0"/>
                </a:lnTo>
                <a:close/>
              </a:path>
            </a:pathLst>
          </a:custGeom>
          <a:blipFill>
            <a:blip r:embed="rId2"/>
            <a:stretch>
              <a:fillRect l="0" t="-4600" r="0" b="-2240"/>
            </a:stretch>
          </a:blipFill>
        </p:spPr>
      </p:sp>
      <p:grpSp>
        <p:nvGrpSpPr>
          <p:cNvPr name="Group 3" id="3"/>
          <p:cNvGrpSpPr/>
          <p:nvPr/>
        </p:nvGrpSpPr>
        <p:grpSpPr>
          <a:xfrm rot="0">
            <a:off x="0" y="2342548"/>
            <a:ext cx="14287500" cy="95250"/>
            <a:chOff x="0" y="0"/>
            <a:chExt cx="19050000" cy="127000"/>
          </a:xfrm>
        </p:grpSpPr>
        <p:grpSp>
          <p:nvGrpSpPr>
            <p:cNvPr name="Group 4" id="4"/>
            <p:cNvGrpSpPr/>
            <p:nvPr/>
          </p:nvGrpSpPr>
          <p:grpSpPr>
            <a:xfrm rot="0">
              <a:off x="0" y="0"/>
              <a:ext cx="6350000" cy="127000"/>
              <a:chOff x="0" y="0"/>
              <a:chExt cx="1254321" cy="25086"/>
            </a:xfrm>
          </p:grpSpPr>
          <p:sp>
            <p:nvSpPr>
              <p:cNvPr name="Freeform 5" id="5"/>
              <p:cNvSpPr/>
              <p:nvPr/>
            </p:nvSpPr>
            <p:spPr>
              <a:xfrm flipH="false" flipV="false" rot="0">
                <a:off x="0" y="0"/>
                <a:ext cx="1254321" cy="25086"/>
              </a:xfrm>
              <a:custGeom>
                <a:avLst/>
                <a:gdLst/>
                <a:ahLst/>
                <a:cxnLst/>
                <a:rect r="r" b="b" t="t" l="l"/>
                <a:pathLst>
                  <a:path h="25086" w="1254321">
                    <a:moveTo>
                      <a:pt x="0" y="0"/>
                    </a:moveTo>
                    <a:lnTo>
                      <a:pt x="1254321" y="0"/>
                    </a:lnTo>
                    <a:lnTo>
                      <a:pt x="1254321" y="25086"/>
                    </a:lnTo>
                    <a:lnTo>
                      <a:pt x="0" y="25086"/>
                    </a:lnTo>
                    <a:close/>
                  </a:path>
                </a:pathLst>
              </a:custGeom>
              <a:solidFill>
                <a:srgbClr val="F5B72C"/>
              </a:solidFill>
            </p:spPr>
          </p:sp>
          <p:sp>
            <p:nvSpPr>
              <p:cNvPr name="TextBox 6" id="6"/>
              <p:cNvSpPr txBox="true"/>
              <p:nvPr/>
            </p:nvSpPr>
            <p:spPr>
              <a:xfrm>
                <a:off x="0" y="-38100"/>
                <a:ext cx="1254321" cy="63186"/>
              </a:xfrm>
              <a:prstGeom prst="rect">
                <a:avLst/>
              </a:prstGeom>
            </p:spPr>
            <p:txBody>
              <a:bodyPr anchor="ctr" rtlCol="false" tIns="50800" lIns="50800" bIns="50800" rIns="50800"/>
              <a:lstStyle/>
              <a:p>
                <a:pPr algn="ctr">
                  <a:lnSpc>
                    <a:spcPts val="2659"/>
                  </a:lnSpc>
                </a:pPr>
              </a:p>
            </p:txBody>
          </p:sp>
        </p:grpSp>
        <p:grpSp>
          <p:nvGrpSpPr>
            <p:cNvPr name="Group 7" id="7"/>
            <p:cNvGrpSpPr/>
            <p:nvPr/>
          </p:nvGrpSpPr>
          <p:grpSpPr>
            <a:xfrm rot="0">
              <a:off x="6350000" y="0"/>
              <a:ext cx="6350000" cy="127000"/>
              <a:chOff x="0" y="0"/>
              <a:chExt cx="1254321" cy="25086"/>
            </a:xfrm>
          </p:grpSpPr>
          <p:sp>
            <p:nvSpPr>
              <p:cNvPr name="Freeform 8" id="8"/>
              <p:cNvSpPr/>
              <p:nvPr/>
            </p:nvSpPr>
            <p:spPr>
              <a:xfrm flipH="false" flipV="false" rot="0">
                <a:off x="0" y="0"/>
                <a:ext cx="1254321" cy="25086"/>
              </a:xfrm>
              <a:custGeom>
                <a:avLst/>
                <a:gdLst/>
                <a:ahLst/>
                <a:cxnLst/>
                <a:rect r="r" b="b" t="t" l="l"/>
                <a:pathLst>
                  <a:path h="25086" w="1254321">
                    <a:moveTo>
                      <a:pt x="0" y="0"/>
                    </a:moveTo>
                    <a:lnTo>
                      <a:pt x="1254321" y="0"/>
                    </a:lnTo>
                    <a:lnTo>
                      <a:pt x="1254321" y="25086"/>
                    </a:lnTo>
                    <a:lnTo>
                      <a:pt x="0" y="25086"/>
                    </a:lnTo>
                    <a:close/>
                  </a:path>
                </a:pathLst>
              </a:custGeom>
              <a:solidFill>
                <a:srgbClr val="6FB9DA"/>
              </a:solidFill>
            </p:spPr>
          </p:sp>
          <p:sp>
            <p:nvSpPr>
              <p:cNvPr name="TextBox 9" id="9"/>
              <p:cNvSpPr txBox="true"/>
              <p:nvPr/>
            </p:nvSpPr>
            <p:spPr>
              <a:xfrm>
                <a:off x="0" y="-38100"/>
                <a:ext cx="1254321" cy="63186"/>
              </a:xfrm>
              <a:prstGeom prst="rect">
                <a:avLst/>
              </a:prstGeom>
            </p:spPr>
            <p:txBody>
              <a:bodyPr anchor="ctr" rtlCol="false" tIns="50800" lIns="50800" bIns="50800" rIns="50800"/>
              <a:lstStyle/>
              <a:p>
                <a:pPr algn="ctr">
                  <a:lnSpc>
                    <a:spcPts val="2659"/>
                  </a:lnSpc>
                </a:pPr>
              </a:p>
            </p:txBody>
          </p:sp>
        </p:grpSp>
        <p:grpSp>
          <p:nvGrpSpPr>
            <p:cNvPr name="Group 10" id="10"/>
            <p:cNvGrpSpPr/>
            <p:nvPr/>
          </p:nvGrpSpPr>
          <p:grpSpPr>
            <a:xfrm rot="0">
              <a:off x="12700000" y="0"/>
              <a:ext cx="6350000" cy="127000"/>
              <a:chOff x="0" y="0"/>
              <a:chExt cx="1254321" cy="25086"/>
            </a:xfrm>
          </p:grpSpPr>
          <p:sp>
            <p:nvSpPr>
              <p:cNvPr name="Freeform 11" id="11"/>
              <p:cNvSpPr/>
              <p:nvPr/>
            </p:nvSpPr>
            <p:spPr>
              <a:xfrm flipH="false" flipV="false" rot="0">
                <a:off x="0" y="0"/>
                <a:ext cx="1254321" cy="25086"/>
              </a:xfrm>
              <a:custGeom>
                <a:avLst/>
                <a:gdLst/>
                <a:ahLst/>
                <a:cxnLst/>
                <a:rect r="r" b="b" t="t" l="l"/>
                <a:pathLst>
                  <a:path h="25086" w="1254321">
                    <a:moveTo>
                      <a:pt x="0" y="0"/>
                    </a:moveTo>
                    <a:lnTo>
                      <a:pt x="1254321" y="0"/>
                    </a:lnTo>
                    <a:lnTo>
                      <a:pt x="1254321" y="25086"/>
                    </a:lnTo>
                    <a:lnTo>
                      <a:pt x="0" y="25086"/>
                    </a:lnTo>
                    <a:close/>
                  </a:path>
                </a:pathLst>
              </a:custGeom>
              <a:solidFill>
                <a:srgbClr val="FC0404"/>
              </a:solidFill>
            </p:spPr>
          </p:sp>
          <p:sp>
            <p:nvSpPr>
              <p:cNvPr name="TextBox 12" id="12"/>
              <p:cNvSpPr txBox="true"/>
              <p:nvPr/>
            </p:nvSpPr>
            <p:spPr>
              <a:xfrm>
                <a:off x="0" y="-38100"/>
                <a:ext cx="1254321" cy="63186"/>
              </a:xfrm>
              <a:prstGeom prst="rect">
                <a:avLst/>
              </a:prstGeom>
            </p:spPr>
            <p:txBody>
              <a:bodyPr anchor="ctr" rtlCol="false" tIns="50800" lIns="50800" bIns="50800" rIns="50800"/>
              <a:lstStyle/>
              <a:p>
                <a:pPr algn="ctr">
                  <a:lnSpc>
                    <a:spcPts val="2659"/>
                  </a:lnSpc>
                </a:pPr>
              </a:p>
            </p:txBody>
          </p:sp>
        </p:grpSp>
      </p:grpSp>
      <p:grpSp>
        <p:nvGrpSpPr>
          <p:cNvPr name="Group 13" id="13"/>
          <p:cNvGrpSpPr/>
          <p:nvPr/>
        </p:nvGrpSpPr>
        <p:grpSpPr>
          <a:xfrm rot="0">
            <a:off x="4000500" y="9563100"/>
            <a:ext cx="14287500" cy="95250"/>
            <a:chOff x="0" y="0"/>
            <a:chExt cx="19050000" cy="127000"/>
          </a:xfrm>
        </p:grpSpPr>
        <p:grpSp>
          <p:nvGrpSpPr>
            <p:cNvPr name="Group 14" id="14"/>
            <p:cNvGrpSpPr/>
            <p:nvPr/>
          </p:nvGrpSpPr>
          <p:grpSpPr>
            <a:xfrm rot="0">
              <a:off x="0" y="0"/>
              <a:ext cx="6350000" cy="127000"/>
              <a:chOff x="0" y="0"/>
              <a:chExt cx="1254321" cy="25086"/>
            </a:xfrm>
          </p:grpSpPr>
          <p:sp>
            <p:nvSpPr>
              <p:cNvPr name="Freeform 15" id="15"/>
              <p:cNvSpPr/>
              <p:nvPr/>
            </p:nvSpPr>
            <p:spPr>
              <a:xfrm flipH="false" flipV="false" rot="0">
                <a:off x="0" y="0"/>
                <a:ext cx="1254321" cy="25086"/>
              </a:xfrm>
              <a:custGeom>
                <a:avLst/>
                <a:gdLst/>
                <a:ahLst/>
                <a:cxnLst/>
                <a:rect r="r" b="b" t="t" l="l"/>
                <a:pathLst>
                  <a:path h="25086" w="1254321">
                    <a:moveTo>
                      <a:pt x="0" y="0"/>
                    </a:moveTo>
                    <a:lnTo>
                      <a:pt x="1254321" y="0"/>
                    </a:lnTo>
                    <a:lnTo>
                      <a:pt x="1254321" y="25086"/>
                    </a:lnTo>
                    <a:lnTo>
                      <a:pt x="0" y="25086"/>
                    </a:lnTo>
                    <a:close/>
                  </a:path>
                </a:pathLst>
              </a:custGeom>
              <a:solidFill>
                <a:srgbClr val="F5B72C"/>
              </a:solidFill>
            </p:spPr>
          </p:sp>
          <p:sp>
            <p:nvSpPr>
              <p:cNvPr name="TextBox 16" id="16"/>
              <p:cNvSpPr txBox="true"/>
              <p:nvPr/>
            </p:nvSpPr>
            <p:spPr>
              <a:xfrm>
                <a:off x="0" y="-38100"/>
                <a:ext cx="1254321" cy="63186"/>
              </a:xfrm>
              <a:prstGeom prst="rect">
                <a:avLst/>
              </a:prstGeom>
            </p:spPr>
            <p:txBody>
              <a:bodyPr anchor="ctr" rtlCol="false" tIns="50800" lIns="50800" bIns="50800" rIns="50800"/>
              <a:lstStyle/>
              <a:p>
                <a:pPr algn="ctr">
                  <a:lnSpc>
                    <a:spcPts val="2659"/>
                  </a:lnSpc>
                </a:pPr>
              </a:p>
            </p:txBody>
          </p:sp>
        </p:grpSp>
        <p:grpSp>
          <p:nvGrpSpPr>
            <p:cNvPr name="Group 17" id="17"/>
            <p:cNvGrpSpPr/>
            <p:nvPr/>
          </p:nvGrpSpPr>
          <p:grpSpPr>
            <a:xfrm rot="0">
              <a:off x="6350000" y="0"/>
              <a:ext cx="6350000" cy="127000"/>
              <a:chOff x="0" y="0"/>
              <a:chExt cx="1254321" cy="25086"/>
            </a:xfrm>
          </p:grpSpPr>
          <p:sp>
            <p:nvSpPr>
              <p:cNvPr name="Freeform 18" id="18"/>
              <p:cNvSpPr/>
              <p:nvPr/>
            </p:nvSpPr>
            <p:spPr>
              <a:xfrm flipH="false" flipV="false" rot="0">
                <a:off x="0" y="0"/>
                <a:ext cx="1254321" cy="25086"/>
              </a:xfrm>
              <a:custGeom>
                <a:avLst/>
                <a:gdLst/>
                <a:ahLst/>
                <a:cxnLst/>
                <a:rect r="r" b="b" t="t" l="l"/>
                <a:pathLst>
                  <a:path h="25086" w="1254321">
                    <a:moveTo>
                      <a:pt x="0" y="0"/>
                    </a:moveTo>
                    <a:lnTo>
                      <a:pt x="1254321" y="0"/>
                    </a:lnTo>
                    <a:lnTo>
                      <a:pt x="1254321" y="25086"/>
                    </a:lnTo>
                    <a:lnTo>
                      <a:pt x="0" y="25086"/>
                    </a:lnTo>
                    <a:close/>
                  </a:path>
                </a:pathLst>
              </a:custGeom>
              <a:solidFill>
                <a:srgbClr val="6FB9DA"/>
              </a:solidFill>
            </p:spPr>
          </p:sp>
          <p:sp>
            <p:nvSpPr>
              <p:cNvPr name="TextBox 19" id="19"/>
              <p:cNvSpPr txBox="true"/>
              <p:nvPr/>
            </p:nvSpPr>
            <p:spPr>
              <a:xfrm>
                <a:off x="0" y="-38100"/>
                <a:ext cx="1254321" cy="63186"/>
              </a:xfrm>
              <a:prstGeom prst="rect">
                <a:avLst/>
              </a:prstGeom>
            </p:spPr>
            <p:txBody>
              <a:bodyPr anchor="ctr" rtlCol="false" tIns="50800" lIns="50800" bIns="50800" rIns="50800"/>
              <a:lstStyle/>
              <a:p>
                <a:pPr algn="ctr">
                  <a:lnSpc>
                    <a:spcPts val="2659"/>
                  </a:lnSpc>
                </a:pPr>
              </a:p>
            </p:txBody>
          </p:sp>
        </p:grpSp>
        <p:grpSp>
          <p:nvGrpSpPr>
            <p:cNvPr name="Group 20" id="20"/>
            <p:cNvGrpSpPr/>
            <p:nvPr/>
          </p:nvGrpSpPr>
          <p:grpSpPr>
            <a:xfrm rot="0">
              <a:off x="12700000" y="0"/>
              <a:ext cx="6350000" cy="127000"/>
              <a:chOff x="0" y="0"/>
              <a:chExt cx="1254321" cy="25086"/>
            </a:xfrm>
          </p:grpSpPr>
          <p:sp>
            <p:nvSpPr>
              <p:cNvPr name="Freeform 21" id="21"/>
              <p:cNvSpPr/>
              <p:nvPr/>
            </p:nvSpPr>
            <p:spPr>
              <a:xfrm flipH="false" flipV="false" rot="0">
                <a:off x="0" y="0"/>
                <a:ext cx="1254321" cy="25086"/>
              </a:xfrm>
              <a:custGeom>
                <a:avLst/>
                <a:gdLst/>
                <a:ahLst/>
                <a:cxnLst/>
                <a:rect r="r" b="b" t="t" l="l"/>
                <a:pathLst>
                  <a:path h="25086" w="1254321">
                    <a:moveTo>
                      <a:pt x="0" y="0"/>
                    </a:moveTo>
                    <a:lnTo>
                      <a:pt x="1254321" y="0"/>
                    </a:lnTo>
                    <a:lnTo>
                      <a:pt x="1254321" y="25086"/>
                    </a:lnTo>
                    <a:lnTo>
                      <a:pt x="0" y="25086"/>
                    </a:lnTo>
                    <a:close/>
                  </a:path>
                </a:pathLst>
              </a:custGeom>
              <a:solidFill>
                <a:srgbClr val="FC0404"/>
              </a:solidFill>
            </p:spPr>
          </p:sp>
          <p:sp>
            <p:nvSpPr>
              <p:cNvPr name="TextBox 22" id="22"/>
              <p:cNvSpPr txBox="true"/>
              <p:nvPr/>
            </p:nvSpPr>
            <p:spPr>
              <a:xfrm>
                <a:off x="0" y="-38100"/>
                <a:ext cx="1254321" cy="63186"/>
              </a:xfrm>
              <a:prstGeom prst="rect">
                <a:avLst/>
              </a:prstGeom>
            </p:spPr>
            <p:txBody>
              <a:bodyPr anchor="ctr" rtlCol="false" tIns="50800" lIns="50800" bIns="50800" rIns="50800"/>
              <a:lstStyle/>
              <a:p>
                <a:pPr algn="ctr">
                  <a:lnSpc>
                    <a:spcPts val="2659"/>
                  </a:lnSpc>
                </a:pPr>
              </a:p>
            </p:txBody>
          </p:sp>
        </p:grpSp>
      </p:grpSp>
      <p:sp>
        <p:nvSpPr>
          <p:cNvPr name="TextBox 23" id="23"/>
          <p:cNvSpPr txBox="true"/>
          <p:nvPr/>
        </p:nvSpPr>
        <p:spPr>
          <a:xfrm rot="0">
            <a:off x="14287500" y="9705841"/>
            <a:ext cx="3810476" cy="469900"/>
          </a:xfrm>
          <a:prstGeom prst="rect">
            <a:avLst/>
          </a:prstGeom>
        </p:spPr>
        <p:txBody>
          <a:bodyPr anchor="t" rtlCol="false" tIns="0" lIns="0" bIns="0" rIns="0">
            <a:spAutoFit/>
          </a:bodyPr>
          <a:lstStyle/>
          <a:p>
            <a:pPr algn="l">
              <a:lnSpc>
                <a:spcPts val="3499"/>
              </a:lnSpc>
              <a:spcBef>
                <a:spcPct val="0"/>
              </a:spcBef>
            </a:pPr>
            <a:r>
              <a:rPr lang="en-US" b="true" sz="2499">
                <a:solidFill>
                  <a:srgbClr val="000000"/>
                </a:solidFill>
                <a:latin typeface="Arial MT Pro Bold"/>
                <a:ea typeface="Arial MT Pro Bold"/>
                <a:cs typeface="Arial MT Pro Bold"/>
                <a:sym typeface="Arial MT Pro Bold"/>
              </a:rPr>
              <a:t>BITS</a:t>
            </a:r>
            <a:r>
              <a:rPr lang="en-US" sz="2499">
                <a:solidFill>
                  <a:srgbClr val="000000"/>
                </a:solidFill>
                <a:latin typeface="Arial MT Pro"/>
                <a:ea typeface="Arial MT Pro"/>
                <a:cs typeface="Arial MT Pro"/>
                <a:sym typeface="Arial MT Pro"/>
              </a:rPr>
              <a:t> Pilani, Pilani Campus</a:t>
            </a:r>
          </a:p>
        </p:txBody>
      </p:sp>
      <p:sp>
        <p:nvSpPr>
          <p:cNvPr name="TextBox 24" id="24"/>
          <p:cNvSpPr txBox="true"/>
          <p:nvPr/>
        </p:nvSpPr>
        <p:spPr>
          <a:xfrm rot="0">
            <a:off x="1028700" y="1179004"/>
            <a:ext cx="4509016" cy="958850"/>
          </a:xfrm>
          <a:prstGeom prst="rect">
            <a:avLst/>
          </a:prstGeom>
        </p:spPr>
        <p:txBody>
          <a:bodyPr anchor="t" rtlCol="false" tIns="0" lIns="0" bIns="0" rIns="0">
            <a:spAutoFit/>
          </a:bodyPr>
          <a:lstStyle/>
          <a:p>
            <a:pPr algn="l">
              <a:lnSpc>
                <a:spcPts val="7000"/>
              </a:lnSpc>
              <a:spcBef>
                <a:spcPct val="0"/>
              </a:spcBef>
            </a:pPr>
            <a:r>
              <a:rPr lang="en-US" b="true" sz="5000">
                <a:solidFill>
                  <a:srgbClr val="000000"/>
                </a:solidFill>
                <a:latin typeface="Arial MT Pro Bold"/>
                <a:ea typeface="Arial MT Pro Bold"/>
                <a:cs typeface="Arial MT Pro Bold"/>
                <a:sym typeface="Arial MT Pro Bold"/>
              </a:rPr>
              <a:t>DER Algorithm</a:t>
            </a:r>
          </a:p>
        </p:txBody>
      </p:sp>
      <p:sp>
        <p:nvSpPr>
          <p:cNvPr name="TextBox 25" id="25"/>
          <p:cNvSpPr txBox="true"/>
          <p:nvPr/>
        </p:nvSpPr>
        <p:spPr>
          <a:xfrm rot="0">
            <a:off x="426993" y="2641600"/>
            <a:ext cx="17434013" cy="6924675"/>
          </a:xfrm>
          <a:prstGeom prst="rect">
            <a:avLst/>
          </a:prstGeom>
        </p:spPr>
        <p:txBody>
          <a:bodyPr anchor="t" rtlCol="false" tIns="0" lIns="0" bIns="0" rIns="0">
            <a:spAutoFit/>
          </a:bodyPr>
          <a:lstStyle/>
          <a:p>
            <a:pPr algn="just">
              <a:lnSpc>
                <a:spcPts val="3915"/>
              </a:lnSpc>
            </a:pPr>
            <a:r>
              <a:rPr lang="en-US" sz="2700">
                <a:solidFill>
                  <a:srgbClr val="000000"/>
                </a:solidFill>
                <a:latin typeface="Public Sans"/>
                <a:ea typeface="Public Sans"/>
                <a:cs typeface="Public Sans"/>
                <a:sym typeface="Public Sans"/>
              </a:rPr>
              <a:t>The Dynamic Ensemble Reasoning (DER) algorithm starts with the </a:t>
            </a:r>
            <a:r>
              <a:rPr lang="en-US" sz="2700" b="true">
                <a:solidFill>
                  <a:srgbClr val="000000"/>
                </a:solidFill>
                <a:latin typeface="Public Sans Bold"/>
                <a:ea typeface="Public Sans Bold"/>
                <a:cs typeface="Public Sans Bold"/>
                <a:sym typeface="Public Sans Bold"/>
              </a:rPr>
              <a:t>Initialization phase</a:t>
            </a:r>
            <a:r>
              <a:rPr lang="en-US" sz="2700">
                <a:solidFill>
                  <a:srgbClr val="000000"/>
                </a:solidFill>
                <a:latin typeface="Public Sans"/>
                <a:ea typeface="Public Sans"/>
                <a:cs typeface="Public Sans"/>
                <a:sym typeface="Public Sans"/>
              </a:rPr>
              <a:t>, where the agent receives an input question. At this point, the "state" consists only of the question itself. There are no prior answers present. The process then progresses to the </a:t>
            </a:r>
            <a:r>
              <a:rPr lang="en-US" sz="2700" b="true">
                <a:solidFill>
                  <a:srgbClr val="000000"/>
                </a:solidFill>
                <a:latin typeface="Public Sans Bold"/>
                <a:ea typeface="Public Sans Bold"/>
                <a:cs typeface="Public Sans Bold"/>
                <a:sym typeface="Public Sans Bold"/>
              </a:rPr>
              <a:t>Select LLM phase</a:t>
            </a:r>
            <a:r>
              <a:rPr lang="en-US" sz="2700">
                <a:solidFill>
                  <a:srgbClr val="000000"/>
                </a:solidFill>
                <a:latin typeface="Public Sans"/>
                <a:ea typeface="Public Sans"/>
                <a:cs typeface="Public Sans"/>
                <a:sym typeface="Public Sans"/>
              </a:rPr>
              <a:t>, where the DER-Agent acts as a policy network within a Markov Decision Process framework. By examining the current state, which includes both the original question and the history of previous answers, the agent selects a specific Large Language Model from the available options. This selection is not random; the agent predicts which model is most likely to improve the current answer based on the context of the query.</a:t>
            </a:r>
          </a:p>
          <a:p>
            <a:pPr algn="just">
              <a:lnSpc>
                <a:spcPts val="3915"/>
              </a:lnSpc>
            </a:pPr>
          </a:p>
          <a:p>
            <a:pPr algn="just">
              <a:lnSpc>
                <a:spcPts val="3915"/>
              </a:lnSpc>
            </a:pPr>
            <a:r>
              <a:rPr lang="en-US" sz="2700">
                <a:solidFill>
                  <a:srgbClr val="000000"/>
                </a:solidFill>
                <a:latin typeface="Public Sans"/>
                <a:ea typeface="Public Sans"/>
                <a:cs typeface="Public Sans"/>
                <a:sym typeface="Public Sans"/>
              </a:rPr>
              <a:t>After a model is chosen, the algorithm moves on to the </a:t>
            </a:r>
            <a:r>
              <a:rPr lang="en-US" b="true" sz="2700">
                <a:solidFill>
                  <a:srgbClr val="000000"/>
                </a:solidFill>
                <a:latin typeface="Public Sans Bold"/>
                <a:ea typeface="Public Sans Bold"/>
                <a:cs typeface="Public Sans Bold"/>
                <a:sym typeface="Public Sans Bold"/>
              </a:rPr>
              <a:t>Knowledge Transfer phase</a:t>
            </a:r>
            <a:r>
              <a:rPr lang="en-US" sz="2700">
                <a:solidFill>
                  <a:srgbClr val="000000"/>
                </a:solidFill>
                <a:latin typeface="Public Sans"/>
                <a:ea typeface="Public Sans"/>
                <a:cs typeface="Public Sans"/>
                <a:sym typeface="Public Sans"/>
              </a:rPr>
              <a:t> using a specific prompt structure. Instead of treating the new model as independent, the system provides it with the output from the previous step through a "Knowledge Transfer Prompt" (KTP). This prompt directs the selected model to review the previous answer and use it as a reference to create a better response. This process updates the state of the system, creating a chain where each subsequent model seeks to correct or improve the output of the one before it without starting over.</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1723160" y="0"/>
            <a:ext cx="5974212" cy="1379029"/>
          </a:xfrm>
          <a:custGeom>
            <a:avLst/>
            <a:gdLst/>
            <a:ahLst/>
            <a:cxnLst/>
            <a:rect r="r" b="b" t="t" l="l"/>
            <a:pathLst>
              <a:path h="1379029" w="5974212">
                <a:moveTo>
                  <a:pt x="0" y="0"/>
                </a:moveTo>
                <a:lnTo>
                  <a:pt x="5974212" y="0"/>
                </a:lnTo>
                <a:lnTo>
                  <a:pt x="5974212" y="1379029"/>
                </a:lnTo>
                <a:lnTo>
                  <a:pt x="0" y="1379029"/>
                </a:lnTo>
                <a:lnTo>
                  <a:pt x="0" y="0"/>
                </a:lnTo>
                <a:close/>
              </a:path>
            </a:pathLst>
          </a:custGeom>
          <a:blipFill>
            <a:blip r:embed="rId2"/>
            <a:stretch>
              <a:fillRect l="0" t="-4600" r="0" b="-2240"/>
            </a:stretch>
          </a:blipFill>
        </p:spPr>
      </p:sp>
      <p:grpSp>
        <p:nvGrpSpPr>
          <p:cNvPr name="Group 3" id="3"/>
          <p:cNvGrpSpPr/>
          <p:nvPr/>
        </p:nvGrpSpPr>
        <p:grpSpPr>
          <a:xfrm rot="0">
            <a:off x="0" y="2342548"/>
            <a:ext cx="14287500" cy="95250"/>
            <a:chOff x="0" y="0"/>
            <a:chExt cx="19050000" cy="127000"/>
          </a:xfrm>
        </p:grpSpPr>
        <p:grpSp>
          <p:nvGrpSpPr>
            <p:cNvPr name="Group 4" id="4"/>
            <p:cNvGrpSpPr/>
            <p:nvPr/>
          </p:nvGrpSpPr>
          <p:grpSpPr>
            <a:xfrm rot="0">
              <a:off x="0" y="0"/>
              <a:ext cx="6350000" cy="127000"/>
              <a:chOff x="0" y="0"/>
              <a:chExt cx="1254321" cy="25086"/>
            </a:xfrm>
          </p:grpSpPr>
          <p:sp>
            <p:nvSpPr>
              <p:cNvPr name="Freeform 5" id="5"/>
              <p:cNvSpPr/>
              <p:nvPr/>
            </p:nvSpPr>
            <p:spPr>
              <a:xfrm flipH="false" flipV="false" rot="0">
                <a:off x="0" y="0"/>
                <a:ext cx="1254321" cy="25086"/>
              </a:xfrm>
              <a:custGeom>
                <a:avLst/>
                <a:gdLst/>
                <a:ahLst/>
                <a:cxnLst/>
                <a:rect r="r" b="b" t="t" l="l"/>
                <a:pathLst>
                  <a:path h="25086" w="1254321">
                    <a:moveTo>
                      <a:pt x="0" y="0"/>
                    </a:moveTo>
                    <a:lnTo>
                      <a:pt x="1254321" y="0"/>
                    </a:lnTo>
                    <a:lnTo>
                      <a:pt x="1254321" y="25086"/>
                    </a:lnTo>
                    <a:lnTo>
                      <a:pt x="0" y="25086"/>
                    </a:lnTo>
                    <a:close/>
                  </a:path>
                </a:pathLst>
              </a:custGeom>
              <a:solidFill>
                <a:srgbClr val="F5B72C"/>
              </a:solidFill>
            </p:spPr>
          </p:sp>
          <p:sp>
            <p:nvSpPr>
              <p:cNvPr name="TextBox 6" id="6"/>
              <p:cNvSpPr txBox="true"/>
              <p:nvPr/>
            </p:nvSpPr>
            <p:spPr>
              <a:xfrm>
                <a:off x="0" y="-38100"/>
                <a:ext cx="1254321" cy="63186"/>
              </a:xfrm>
              <a:prstGeom prst="rect">
                <a:avLst/>
              </a:prstGeom>
            </p:spPr>
            <p:txBody>
              <a:bodyPr anchor="ctr" rtlCol="false" tIns="50800" lIns="50800" bIns="50800" rIns="50800"/>
              <a:lstStyle/>
              <a:p>
                <a:pPr algn="ctr">
                  <a:lnSpc>
                    <a:spcPts val="2659"/>
                  </a:lnSpc>
                </a:pPr>
              </a:p>
            </p:txBody>
          </p:sp>
        </p:grpSp>
        <p:grpSp>
          <p:nvGrpSpPr>
            <p:cNvPr name="Group 7" id="7"/>
            <p:cNvGrpSpPr/>
            <p:nvPr/>
          </p:nvGrpSpPr>
          <p:grpSpPr>
            <a:xfrm rot="0">
              <a:off x="6350000" y="0"/>
              <a:ext cx="6350000" cy="127000"/>
              <a:chOff x="0" y="0"/>
              <a:chExt cx="1254321" cy="25086"/>
            </a:xfrm>
          </p:grpSpPr>
          <p:sp>
            <p:nvSpPr>
              <p:cNvPr name="Freeform 8" id="8"/>
              <p:cNvSpPr/>
              <p:nvPr/>
            </p:nvSpPr>
            <p:spPr>
              <a:xfrm flipH="false" flipV="false" rot="0">
                <a:off x="0" y="0"/>
                <a:ext cx="1254321" cy="25086"/>
              </a:xfrm>
              <a:custGeom>
                <a:avLst/>
                <a:gdLst/>
                <a:ahLst/>
                <a:cxnLst/>
                <a:rect r="r" b="b" t="t" l="l"/>
                <a:pathLst>
                  <a:path h="25086" w="1254321">
                    <a:moveTo>
                      <a:pt x="0" y="0"/>
                    </a:moveTo>
                    <a:lnTo>
                      <a:pt x="1254321" y="0"/>
                    </a:lnTo>
                    <a:lnTo>
                      <a:pt x="1254321" y="25086"/>
                    </a:lnTo>
                    <a:lnTo>
                      <a:pt x="0" y="25086"/>
                    </a:lnTo>
                    <a:close/>
                  </a:path>
                </a:pathLst>
              </a:custGeom>
              <a:solidFill>
                <a:srgbClr val="6FB9DA"/>
              </a:solidFill>
            </p:spPr>
          </p:sp>
          <p:sp>
            <p:nvSpPr>
              <p:cNvPr name="TextBox 9" id="9"/>
              <p:cNvSpPr txBox="true"/>
              <p:nvPr/>
            </p:nvSpPr>
            <p:spPr>
              <a:xfrm>
                <a:off x="0" y="-38100"/>
                <a:ext cx="1254321" cy="63186"/>
              </a:xfrm>
              <a:prstGeom prst="rect">
                <a:avLst/>
              </a:prstGeom>
            </p:spPr>
            <p:txBody>
              <a:bodyPr anchor="ctr" rtlCol="false" tIns="50800" lIns="50800" bIns="50800" rIns="50800"/>
              <a:lstStyle/>
              <a:p>
                <a:pPr algn="ctr">
                  <a:lnSpc>
                    <a:spcPts val="2659"/>
                  </a:lnSpc>
                </a:pPr>
              </a:p>
            </p:txBody>
          </p:sp>
        </p:grpSp>
        <p:grpSp>
          <p:nvGrpSpPr>
            <p:cNvPr name="Group 10" id="10"/>
            <p:cNvGrpSpPr/>
            <p:nvPr/>
          </p:nvGrpSpPr>
          <p:grpSpPr>
            <a:xfrm rot="0">
              <a:off x="12700000" y="0"/>
              <a:ext cx="6350000" cy="127000"/>
              <a:chOff x="0" y="0"/>
              <a:chExt cx="1254321" cy="25086"/>
            </a:xfrm>
          </p:grpSpPr>
          <p:sp>
            <p:nvSpPr>
              <p:cNvPr name="Freeform 11" id="11"/>
              <p:cNvSpPr/>
              <p:nvPr/>
            </p:nvSpPr>
            <p:spPr>
              <a:xfrm flipH="false" flipV="false" rot="0">
                <a:off x="0" y="0"/>
                <a:ext cx="1254321" cy="25086"/>
              </a:xfrm>
              <a:custGeom>
                <a:avLst/>
                <a:gdLst/>
                <a:ahLst/>
                <a:cxnLst/>
                <a:rect r="r" b="b" t="t" l="l"/>
                <a:pathLst>
                  <a:path h="25086" w="1254321">
                    <a:moveTo>
                      <a:pt x="0" y="0"/>
                    </a:moveTo>
                    <a:lnTo>
                      <a:pt x="1254321" y="0"/>
                    </a:lnTo>
                    <a:lnTo>
                      <a:pt x="1254321" y="25086"/>
                    </a:lnTo>
                    <a:lnTo>
                      <a:pt x="0" y="25086"/>
                    </a:lnTo>
                    <a:close/>
                  </a:path>
                </a:pathLst>
              </a:custGeom>
              <a:solidFill>
                <a:srgbClr val="FC0404"/>
              </a:solidFill>
            </p:spPr>
          </p:sp>
          <p:sp>
            <p:nvSpPr>
              <p:cNvPr name="TextBox 12" id="12"/>
              <p:cNvSpPr txBox="true"/>
              <p:nvPr/>
            </p:nvSpPr>
            <p:spPr>
              <a:xfrm>
                <a:off x="0" y="-38100"/>
                <a:ext cx="1254321" cy="63186"/>
              </a:xfrm>
              <a:prstGeom prst="rect">
                <a:avLst/>
              </a:prstGeom>
            </p:spPr>
            <p:txBody>
              <a:bodyPr anchor="ctr" rtlCol="false" tIns="50800" lIns="50800" bIns="50800" rIns="50800"/>
              <a:lstStyle/>
              <a:p>
                <a:pPr algn="ctr">
                  <a:lnSpc>
                    <a:spcPts val="2659"/>
                  </a:lnSpc>
                </a:pPr>
              </a:p>
            </p:txBody>
          </p:sp>
        </p:grpSp>
      </p:grpSp>
      <p:grpSp>
        <p:nvGrpSpPr>
          <p:cNvPr name="Group 13" id="13"/>
          <p:cNvGrpSpPr/>
          <p:nvPr/>
        </p:nvGrpSpPr>
        <p:grpSpPr>
          <a:xfrm rot="0">
            <a:off x="4000500" y="9563100"/>
            <a:ext cx="14287500" cy="95250"/>
            <a:chOff x="0" y="0"/>
            <a:chExt cx="19050000" cy="127000"/>
          </a:xfrm>
        </p:grpSpPr>
        <p:grpSp>
          <p:nvGrpSpPr>
            <p:cNvPr name="Group 14" id="14"/>
            <p:cNvGrpSpPr/>
            <p:nvPr/>
          </p:nvGrpSpPr>
          <p:grpSpPr>
            <a:xfrm rot="0">
              <a:off x="0" y="0"/>
              <a:ext cx="6350000" cy="127000"/>
              <a:chOff x="0" y="0"/>
              <a:chExt cx="1254321" cy="25086"/>
            </a:xfrm>
          </p:grpSpPr>
          <p:sp>
            <p:nvSpPr>
              <p:cNvPr name="Freeform 15" id="15"/>
              <p:cNvSpPr/>
              <p:nvPr/>
            </p:nvSpPr>
            <p:spPr>
              <a:xfrm flipH="false" flipV="false" rot="0">
                <a:off x="0" y="0"/>
                <a:ext cx="1254321" cy="25086"/>
              </a:xfrm>
              <a:custGeom>
                <a:avLst/>
                <a:gdLst/>
                <a:ahLst/>
                <a:cxnLst/>
                <a:rect r="r" b="b" t="t" l="l"/>
                <a:pathLst>
                  <a:path h="25086" w="1254321">
                    <a:moveTo>
                      <a:pt x="0" y="0"/>
                    </a:moveTo>
                    <a:lnTo>
                      <a:pt x="1254321" y="0"/>
                    </a:lnTo>
                    <a:lnTo>
                      <a:pt x="1254321" y="25086"/>
                    </a:lnTo>
                    <a:lnTo>
                      <a:pt x="0" y="25086"/>
                    </a:lnTo>
                    <a:close/>
                  </a:path>
                </a:pathLst>
              </a:custGeom>
              <a:solidFill>
                <a:srgbClr val="F5B72C"/>
              </a:solidFill>
            </p:spPr>
          </p:sp>
          <p:sp>
            <p:nvSpPr>
              <p:cNvPr name="TextBox 16" id="16"/>
              <p:cNvSpPr txBox="true"/>
              <p:nvPr/>
            </p:nvSpPr>
            <p:spPr>
              <a:xfrm>
                <a:off x="0" y="-38100"/>
                <a:ext cx="1254321" cy="63186"/>
              </a:xfrm>
              <a:prstGeom prst="rect">
                <a:avLst/>
              </a:prstGeom>
            </p:spPr>
            <p:txBody>
              <a:bodyPr anchor="ctr" rtlCol="false" tIns="50800" lIns="50800" bIns="50800" rIns="50800"/>
              <a:lstStyle/>
              <a:p>
                <a:pPr algn="ctr">
                  <a:lnSpc>
                    <a:spcPts val="2659"/>
                  </a:lnSpc>
                </a:pPr>
              </a:p>
            </p:txBody>
          </p:sp>
        </p:grpSp>
        <p:grpSp>
          <p:nvGrpSpPr>
            <p:cNvPr name="Group 17" id="17"/>
            <p:cNvGrpSpPr/>
            <p:nvPr/>
          </p:nvGrpSpPr>
          <p:grpSpPr>
            <a:xfrm rot="0">
              <a:off x="6350000" y="0"/>
              <a:ext cx="6350000" cy="127000"/>
              <a:chOff x="0" y="0"/>
              <a:chExt cx="1254321" cy="25086"/>
            </a:xfrm>
          </p:grpSpPr>
          <p:sp>
            <p:nvSpPr>
              <p:cNvPr name="Freeform 18" id="18"/>
              <p:cNvSpPr/>
              <p:nvPr/>
            </p:nvSpPr>
            <p:spPr>
              <a:xfrm flipH="false" flipV="false" rot="0">
                <a:off x="0" y="0"/>
                <a:ext cx="1254321" cy="25086"/>
              </a:xfrm>
              <a:custGeom>
                <a:avLst/>
                <a:gdLst/>
                <a:ahLst/>
                <a:cxnLst/>
                <a:rect r="r" b="b" t="t" l="l"/>
                <a:pathLst>
                  <a:path h="25086" w="1254321">
                    <a:moveTo>
                      <a:pt x="0" y="0"/>
                    </a:moveTo>
                    <a:lnTo>
                      <a:pt x="1254321" y="0"/>
                    </a:lnTo>
                    <a:lnTo>
                      <a:pt x="1254321" y="25086"/>
                    </a:lnTo>
                    <a:lnTo>
                      <a:pt x="0" y="25086"/>
                    </a:lnTo>
                    <a:close/>
                  </a:path>
                </a:pathLst>
              </a:custGeom>
              <a:solidFill>
                <a:srgbClr val="6FB9DA"/>
              </a:solidFill>
            </p:spPr>
          </p:sp>
          <p:sp>
            <p:nvSpPr>
              <p:cNvPr name="TextBox 19" id="19"/>
              <p:cNvSpPr txBox="true"/>
              <p:nvPr/>
            </p:nvSpPr>
            <p:spPr>
              <a:xfrm>
                <a:off x="0" y="-38100"/>
                <a:ext cx="1254321" cy="63186"/>
              </a:xfrm>
              <a:prstGeom prst="rect">
                <a:avLst/>
              </a:prstGeom>
            </p:spPr>
            <p:txBody>
              <a:bodyPr anchor="ctr" rtlCol="false" tIns="50800" lIns="50800" bIns="50800" rIns="50800"/>
              <a:lstStyle/>
              <a:p>
                <a:pPr algn="ctr">
                  <a:lnSpc>
                    <a:spcPts val="2659"/>
                  </a:lnSpc>
                </a:pPr>
              </a:p>
            </p:txBody>
          </p:sp>
        </p:grpSp>
        <p:grpSp>
          <p:nvGrpSpPr>
            <p:cNvPr name="Group 20" id="20"/>
            <p:cNvGrpSpPr/>
            <p:nvPr/>
          </p:nvGrpSpPr>
          <p:grpSpPr>
            <a:xfrm rot="0">
              <a:off x="12700000" y="0"/>
              <a:ext cx="6350000" cy="127000"/>
              <a:chOff x="0" y="0"/>
              <a:chExt cx="1254321" cy="25086"/>
            </a:xfrm>
          </p:grpSpPr>
          <p:sp>
            <p:nvSpPr>
              <p:cNvPr name="Freeform 21" id="21"/>
              <p:cNvSpPr/>
              <p:nvPr/>
            </p:nvSpPr>
            <p:spPr>
              <a:xfrm flipH="false" flipV="false" rot="0">
                <a:off x="0" y="0"/>
                <a:ext cx="1254321" cy="25086"/>
              </a:xfrm>
              <a:custGeom>
                <a:avLst/>
                <a:gdLst/>
                <a:ahLst/>
                <a:cxnLst/>
                <a:rect r="r" b="b" t="t" l="l"/>
                <a:pathLst>
                  <a:path h="25086" w="1254321">
                    <a:moveTo>
                      <a:pt x="0" y="0"/>
                    </a:moveTo>
                    <a:lnTo>
                      <a:pt x="1254321" y="0"/>
                    </a:lnTo>
                    <a:lnTo>
                      <a:pt x="1254321" y="25086"/>
                    </a:lnTo>
                    <a:lnTo>
                      <a:pt x="0" y="25086"/>
                    </a:lnTo>
                    <a:close/>
                  </a:path>
                </a:pathLst>
              </a:custGeom>
              <a:solidFill>
                <a:srgbClr val="FC0404"/>
              </a:solidFill>
            </p:spPr>
          </p:sp>
          <p:sp>
            <p:nvSpPr>
              <p:cNvPr name="TextBox 22" id="22"/>
              <p:cNvSpPr txBox="true"/>
              <p:nvPr/>
            </p:nvSpPr>
            <p:spPr>
              <a:xfrm>
                <a:off x="0" y="-38100"/>
                <a:ext cx="1254321" cy="63186"/>
              </a:xfrm>
              <a:prstGeom prst="rect">
                <a:avLst/>
              </a:prstGeom>
            </p:spPr>
            <p:txBody>
              <a:bodyPr anchor="ctr" rtlCol="false" tIns="50800" lIns="50800" bIns="50800" rIns="50800"/>
              <a:lstStyle/>
              <a:p>
                <a:pPr algn="ctr">
                  <a:lnSpc>
                    <a:spcPts val="2659"/>
                  </a:lnSpc>
                </a:pPr>
              </a:p>
            </p:txBody>
          </p:sp>
        </p:grpSp>
      </p:grpSp>
      <p:sp>
        <p:nvSpPr>
          <p:cNvPr name="Freeform 23" id="23"/>
          <p:cNvSpPr/>
          <p:nvPr/>
        </p:nvSpPr>
        <p:spPr>
          <a:xfrm flipH="false" flipV="false" rot="0">
            <a:off x="8481353" y="3684713"/>
            <a:ext cx="9216019" cy="4331529"/>
          </a:xfrm>
          <a:custGeom>
            <a:avLst/>
            <a:gdLst/>
            <a:ahLst/>
            <a:cxnLst/>
            <a:rect r="r" b="b" t="t" l="l"/>
            <a:pathLst>
              <a:path h="4331529" w="9216019">
                <a:moveTo>
                  <a:pt x="0" y="0"/>
                </a:moveTo>
                <a:lnTo>
                  <a:pt x="9216019" y="0"/>
                </a:lnTo>
                <a:lnTo>
                  <a:pt x="9216019" y="4331528"/>
                </a:lnTo>
                <a:lnTo>
                  <a:pt x="0" y="4331528"/>
                </a:lnTo>
                <a:lnTo>
                  <a:pt x="0" y="0"/>
                </a:lnTo>
                <a:close/>
              </a:path>
            </a:pathLst>
          </a:custGeom>
          <a:blipFill>
            <a:blip r:embed="rId3"/>
            <a:stretch>
              <a:fillRect l="0" t="0" r="0" b="0"/>
            </a:stretch>
          </a:blipFill>
        </p:spPr>
      </p:sp>
      <p:sp>
        <p:nvSpPr>
          <p:cNvPr name="TextBox 24" id="24"/>
          <p:cNvSpPr txBox="true"/>
          <p:nvPr/>
        </p:nvSpPr>
        <p:spPr>
          <a:xfrm rot="0">
            <a:off x="14287500" y="9705841"/>
            <a:ext cx="3810476" cy="469900"/>
          </a:xfrm>
          <a:prstGeom prst="rect">
            <a:avLst/>
          </a:prstGeom>
        </p:spPr>
        <p:txBody>
          <a:bodyPr anchor="t" rtlCol="false" tIns="0" lIns="0" bIns="0" rIns="0">
            <a:spAutoFit/>
          </a:bodyPr>
          <a:lstStyle/>
          <a:p>
            <a:pPr algn="l">
              <a:lnSpc>
                <a:spcPts val="3499"/>
              </a:lnSpc>
              <a:spcBef>
                <a:spcPct val="0"/>
              </a:spcBef>
            </a:pPr>
            <a:r>
              <a:rPr lang="en-US" b="true" sz="2499">
                <a:solidFill>
                  <a:srgbClr val="000000"/>
                </a:solidFill>
                <a:latin typeface="Arial MT Pro Bold"/>
                <a:ea typeface="Arial MT Pro Bold"/>
                <a:cs typeface="Arial MT Pro Bold"/>
                <a:sym typeface="Arial MT Pro Bold"/>
              </a:rPr>
              <a:t>BITS</a:t>
            </a:r>
            <a:r>
              <a:rPr lang="en-US" sz="2499">
                <a:solidFill>
                  <a:srgbClr val="000000"/>
                </a:solidFill>
                <a:latin typeface="Arial MT Pro"/>
                <a:ea typeface="Arial MT Pro"/>
                <a:cs typeface="Arial MT Pro"/>
                <a:sym typeface="Arial MT Pro"/>
              </a:rPr>
              <a:t> Pilani, Pilani Campus</a:t>
            </a:r>
          </a:p>
        </p:txBody>
      </p:sp>
      <p:sp>
        <p:nvSpPr>
          <p:cNvPr name="TextBox 25" id="25"/>
          <p:cNvSpPr txBox="true"/>
          <p:nvPr/>
        </p:nvSpPr>
        <p:spPr>
          <a:xfrm rot="0">
            <a:off x="1028700" y="1179004"/>
            <a:ext cx="4509016" cy="958850"/>
          </a:xfrm>
          <a:prstGeom prst="rect">
            <a:avLst/>
          </a:prstGeom>
        </p:spPr>
        <p:txBody>
          <a:bodyPr anchor="t" rtlCol="false" tIns="0" lIns="0" bIns="0" rIns="0">
            <a:spAutoFit/>
          </a:bodyPr>
          <a:lstStyle/>
          <a:p>
            <a:pPr algn="l">
              <a:lnSpc>
                <a:spcPts val="7000"/>
              </a:lnSpc>
              <a:spcBef>
                <a:spcPct val="0"/>
              </a:spcBef>
            </a:pPr>
            <a:r>
              <a:rPr lang="en-US" b="true" sz="5000">
                <a:solidFill>
                  <a:srgbClr val="000000"/>
                </a:solidFill>
                <a:latin typeface="Arial MT Pro Bold"/>
                <a:ea typeface="Arial MT Pro Bold"/>
                <a:cs typeface="Arial MT Pro Bold"/>
                <a:sym typeface="Arial MT Pro Bold"/>
              </a:rPr>
              <a:t>DER Algorithm</a:t>
            </a:r>
          </a:p>
        </p:txBody>
      </p:sp>
      <p:sp>
        <p:nvSpPr>
          <p:cNvPr name="TextBox 26" id="26"/>
          <p:cNvSpPr txBox="true"/>
          <p:nvPr/>
        </p:nvSpPr>
        <p:spPr>
          <a:xfrm rot="0">
            <a:off x="900206" y="2845340"/>
            <a:ext cx="7231556" cy="5934075"/>
          </a:xfrm>
          <a:prstGeom prst="rect">
            <a:avLst/>
          </a:prstGeom>
        </p:spPr>
        <p:txBody>
          <a:bodyPr anchor="t" rtlCol="false" tIns="0" lIns="0" bIns="0" rIns="0">
            <a:spAutoFit/>
          </a:bodyPr>
          <a:lstStyle/>
          <a:p>
            <a:pPr algn="just">
              <a:lnSpc>
                <a:spcPts val="3915"/>
              </a:lnSpc>
            </a:pPr>
            <a:r>
              <a:rPr lang="en-US" sz="2700">
                <a:solidFill>
                  <a:srgbClr val="000000"/>
                </a:solidFill>
                <a:latin typeface="Public Sans"/>
                <a:ea typeface="Public Sans"/>
                <a:cs typeface="Public Sans"/>
                <a:sym typeface="Public Sans"/>
              </a:rPr>
              <a:t>The cycle ends with the </a:t>
            </a:r>
            <a:r>
              <a:rPr lang="en-US" b="true" sz="2700">
                <a:solidFill>
                  <a:srgbClr val="000000"/>
                </a:solidFill>
                <a:latin typeface="Public Sans Bold"/>
                <a:ea typeface="Public Sans Bold"/>
                <a:cs typeface="Public Sans Bold"/>
                <a:sym typeface="Public Sans Bold"/>
              </a:rPr>
              <a:t>Evaluate and Terminate phase</a:t>
            </a:r>
            <a:r>
              <a:rPr lang="en-US" sz="2700">
                <a:solidFill>
                  <a:srgbClr val="000000"/>
                </a:solidFill>
                <a:latin typeface="Public Sans"/>
                <a:ea typeface="Public Sans"/>
                <a:cs typeface="Public Sans"/>
                <a:sym typeface="Public Sans"/>
              </a:rPr>
              <a:t>, where the system decides whether to stop or keep going. After each step,</a:t>
            </a:r>
            <a:r>
              <a:rPr lang="en-US" sz="2700">
                <a:solidFill>
                  <a:srgbClr val="000000"/>
                </a:solidFill>
                <a:latin typeface="Public Sans"/>
                <a:ea typeface="Public Sans"/>
                <a:cs typeface="Public Sans"/>
                <a:sym typeface="Public Sans"/>
              </a:rPr>
              <a:t> a</a:t>
            </a:r>
            <a:r>
              <a:rPr lang="en-US" sz="2700">
                <a:solidFill>
                  <a:srgbClr val="000000"/>
                </a:solidFill>
                <a:latin typeface="Public Sans"/>
                <a:ea typeface="Public Sans"/>
                <a:cs typeface="Public Sans"/>
                <a:sym typeface="Public Sans"/>
              </a:rPr>
              <a:t> </a:t>
            </a:r>
            <a:r>
              <a:rPr lang="en-US" b="true" sz="2700">
                <a:solidFill>
                  <a:srgbClr val="000000"/>
                </a:solidFill>
                <a:latin typeface="Public Sans Bold"/>
                <a:ea typeface="Public Sans Bold"/>
                <a:cs typeface="Public Sans Bold"/>
                <a:sym typeface="Public Sans Bold"/>
              </a:rPr>
              <a:t>reward function</a:t>
            </a:r>
            <a:r>
              <a:rPr lang="en-US" sz="2700">
                <a:solidFill>
                  <a:srgbClr val="000000"/>
                </a:solidFill>
                <a:latin typeface="Public Sans"/>
                <a:ea typeface="Public Sans"/>
                <a:cs typeface="Public Sans"/>
                <a:sym typeface="Public Sans"/>
              </a:rPr>
              <a:t> calculates a score that weighs the improvement in answer quality against the computational cost of using that specific model. The process continues until a certain condition is met: either the answer quality score goes above a set success thresh</a:t>
            </a:r>
            <a:r>
              <a:rPr lang="en-US" sz="2700">
                <a:solidFill>
                  <a:srgbClr val="000000"/>
                </a:solidFill>
                <a:latin typeface="Public Sans"/>
                <a:ea typeface="Public Sans"/>
                <a:cs typeface="Public Sans"/>
                <a:sym typeface="Public Sans"/>
              </a:rPr>
              <a:t>old </a:t>
            </a:r>
            <a:r>
              <a:rPr lang="en-US" sz="2700">
                <a:solidFill>
                  <a:srgbClr val="000000"/>
                </a:solidFill>
                <a:latin typeface="Public Sans"/>
                <a:ea typeface="Public Sans"/>
                <a:cs typeface="Public Sans"/>
                <a:sym typeface="Public Sans"/>
              </a:rPr>
              <a:t>(Po), indicating a satisfactory solution, or the maximum number of allowed steps (Tmax) is reached. </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DAG78ZBWAhc</dc:identifier>
  <dcterms:modified xsi:type="dcterms:W3CDTF">2011-08-01T06:04:30Z</dcterms:modified>
  <cp:revision>1</cp:revision>
  <dc:title>DER</dc:title>
</cp:coreProperties>
</file>